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</p:sldIdLst>
  <p:sldSz cy="5143500" cx="9144000"/>
  <p:notesSz cx="6858000" cy="9144000"/>
  <p:embeddedFontLst>
    <p:embeddedFont>
      <p:font typeface="Anton"/>
      <p:regular r:id="rId79"/>
    </p:embeddedFont>
    <p:embeddedFont>
      <p:font typeface="Lato"/>
      <p:regular r:id="rId80"/>
      <p:bold r:id="rId81"/>
      <p:italic r:id="rId82"/>
      <p:boldItalic r:id="rId83"/>
    </p:embeddedFont>
    <p:embeddedFont>
      <p:font typeface="Didact Gothic"/>
      <p:regular r:id="rId84"/>
    </p:embeddedFont>
    <p:embeddedFont>
      <p:font typeface="Helvetica Neue"/>
      <p:regular r:id="rId85"/>
      <p:bold r:id="rId86"/>
      <p:italic r:id="rId87"/>
      <p:boldItalic r:id="rId88"/>
    </p:embeddedFont>
    <p:embeddedFont>
      <p:font typeface="Helvetica Neue Light"/>
      <p:regular r:id="rId89"/>
      <p:bold r:id="rId90"/>
      <p:italic r:id="rId91"/>
      <p:boldItalic r:id="rId9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3F79753E-2C39-4E99-843A-1704A5E4ED5B}">
  <a:tblStyle styleId="{3F79753E-2C39-4E99-843A-1704A5E4ED5B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84" Type="http://schemas.openxmlformats.org/officeDocument/2006/relationships/font" Target="fonts/DidactGothic-regular.fntdata"/><Relationship Id="rId83" Type="http://schemas.openxmlformats.org/officeDocument/2006/relationships/font" Target="fonts/Lato-boldItalic.fntdata"/><Relationship Id="rId42" Type="http://schemas.openxmlformats.org/officeDocument/2006/relationships/slide" Target="slides/slide36.xml"/><Relationship Id="rId86" Type="http://schemas.openxmlformats.org/officeDocument/2006/relationships/font" Target="fonts/HelveticaNeue-bold.fntdata"/><Relationship Id="rId41" Type="http://schemas.openxmlformats.org/officeDocument/2006/relationships/slide" Target="slides/slide35.xml"/><Relationship Id="rId85" Type="http://schemas.openxmlformats.org/officeDocument/2006/relationships/font" Target="fonts/HelveticaNeue-regular.fntdata"/><Relationship Id="rId44" Type="http://schemas.openxmlformats.org/officeDocument/2006/relationships/slide" Target="slides/slide38.xml"/><Relationship Id="rId88" Type="http://schemas.openxmlformats.org/officeDocument/2006/relationships/font" Target="fonts/HelveticaNeue-boldItalic.fntdata"/><Relationship Id="rId43" Type="http://schemas.openxmlformats.org/officeDocument/2006/relationships/slide" Target="slides/slide37.xml"/><Relationship Id="rId87" Type="http://schemas.openxmlformats.org/officeDocument/2006/relationships/font" Target="fonts/HelveticaNeue-italic.fntdata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89" Type="http://schemas.openxmlformats.org/officeDocument/2006/relationships/font" Target="fonts/HelveticaNeueLight-regular.fntdata"/><Relationship Id="rId80" Type="http://schemas.openxmlformats.org/officeDocument/2006/relationships/font" Target="fonts/Lato-regular.fntdata"/><Relationship Id="rId82" Type="http://schemas.openxmlformats.org/officeDocument/2006/relationships/font" Target="fonts/Lato-italic.fntdata"/><Relationship Id="rId81" Type="http://schemas.openxmlformats.org/officeDocument/2006/relationships/font" Target="fonts/Lato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31" Type="http://schemas.openxmlformats.org/officeDocument/2006/relationships/slide" Target="slides/slide25.xml"/><Relationship Id="rId75" Type="http://schemas.openxmlformats.org/officeDocument/2006/relationships/slide" Target="slides/slide69.xml"/><Relationship Id="rId30" Type="http://schemas.openxmlformats.org/officeDocument/2006/relationships/slide" Target="slides/slide24.xml"/><Relationship Id="rId74" Type="http://schemas.openxmlformats.org/officeDocument/2006/relationships/slide" Target="slides/slide68.xml"/><Relationship Id="rId33" Type="http://schemas.openxmlformats.org/officeDocument/2006/relationships/slide" Target="slides/slide27.xml"/><Relationship Id="rId77" Type="http://schemas.openxmlformats.org/officeDocument/2006/relationships/slide" Target="slides/slide71.xml"/><Relationship Id="rId32" Type="http://schemas.openxmlformats.org/officeDocument/2006/relationships/slide" Target="slides/slide26.xml"/><Relationship Id="rId76" Type="http://schemas.openxmlformats.org/officeDocument/2006/relationships/slide" Target="slides/slide70.xml"/><Relationship Id="rId35" Type="http://schemas.openxmlformats.org/officeDocument/2006/relationships/slide" Target="slides/slide29.xml"/><Relationship Id="rId79" Type="http://schemas.openxmlformats.org/officeDocument/2006/relationships/font" Target="fonts/Anton-regular.fntdata"/><Relationship Id="rId34" Type="http://schemas.openxmlformats.org/officeDocument/2006/relationships/slide" Target="slides/slide28.xml"/><Relationship Id="rId78" Type="http://schemas.openxmlformats.org/officeDocument/2006/relationships/slide" Target="slides/slide72.xml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20" Type="http://schemas.openxmlformats.org/officeDocument/2006/relationships/slide" Target="slides/slide14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22" Type="http://schemas.openxmlformats.org/officeDocument/2006/relationships/slide" Target="slides/slide16.xml"/><Relationship Id="rId66" Type="http://schemas.openxmlformats.org/officeDocument/2006/relationships/slide" Target="slides/slide60.xml"/><Relationship Id="rId21" Type="http://schemas.openxmlformats.org/officeDocument/2006/relationships/slide" Target="slides/slide15.xml"/><Relationship Id="rId65" Type="http://schemas.openxmlformats.org/officeDocument/2006/relationships/slide" Target="slides/slide59.xml"/><Relationship Id="rId24" Type="http://schemas.openxmlformats.org/officeDocument/2006/relationships/slide" Target="slides/slide18.xml"/><Relationship Id="rId68" Type="http://schemas.openxmlformats.org/officeDocument/2006/relationships/slide" Target="slides/slide62.xml"/><Relationship Id="rId23" Type="http://schemas.openxmlformats.org/officeDocument/2006/relationships/slide" Target="slides/slide17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slide" Target="slides/slide63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91" Type="http://schemas.openxmlformats.org/officeDocument/2006/relationships/font" Target="fonts/HelveticaNeueLight-italic.fntdata"/><Relationship Id="rId90" Type="http://schemas.openxmlformats.org/officeDocument/2006/relationships/font" Target="fonts/HelveticaNeueLight-bold.fntdata"/><Relationship Id="rId92" Type="http://schemas.openxmlformats.org/officeDocument/2006/relationships/font" Target="fonts/HelveticaNeueLight-boldItalic.fntdata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056dd2ecb2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" name="Google Shape;52;g1056dd2ecb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056dd2ecb2_0_14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9" name="Google Shape;139;g1056dd2ecb2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160cb5fc31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7" name="Google Shape;147;g2160cb5fc31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160cb5fc31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3" name="Google Shape;153;g2160cb5fc3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056dd2ecb2_0_14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8" name="Google Shape;158;g1056dd2ecb2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056dd2ecb2_0_15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4" name="Google Shape;164;g1056dd2ecb2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160cb5fc31_0_10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1" name="Google Shape;171;g2160cb5fc31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056dd2ecb2_0_16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9" name="Google Shape;179;g1056dd2ecb2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056dd2ecb2_0_17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7" name="Google Shape;187;g1056dd2ecb2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056dd2ecb2_0_18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5" name="Google Shape;195;g1056dd2ecb2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16795c0368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" name="Google Shape;205;g216795c0368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1056dd2ecb2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" name="Google Shape;59;g1056dd2ecb2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216795c0368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4" name="Google Shape;214;g216795c0368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2160cb5fc31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0" name="Google Shape;220;g2160cb5fc31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056dd2ecb2_0_19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6" name="Google Shape;226;g1056dd2ecb2_0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056dd2ecb2_0_19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2" name="Google Shape;232;g1056dd2ecb2_0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056dd2ecb2_0_20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0" name="Google Shape;240;g1056dd2ecb2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056dd2ecb2_0_2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8" name="Google Shape;248;g1056dd2ecb2_0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216795c0368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6" name="Google Shape;256;g216795c0368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2160cb5fc31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5" name="Google Shape;265;g2160cb5fc31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216795c0368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1" name="Google Shape;271;g216795c0368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1056dd2ecb2_0_23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9" name="Google Shape;279;g1056dd2ecb2_0_2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1056dd2ecb2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" name="Google Shape;66;g1056dd2ecb2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1056dd2ecb2_0_24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5" name="Google Shape;285;g1056dd2ecb2_0_2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1056dd2ecb2_0_25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3" name="Google Shape;293;g1056dd2ecb2_0_2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1056dd2ecb2_0_26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1" name="Google Shape;301;g1056dd2ecb2_0_2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216795c0368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9" name="Google Shape;309;g216795c0368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2160cb5fc31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8" name="Google Shape;318;g2160cb5fc31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1056dd2ecb2_0_2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4" name="Google Shape;324;g1056dd2ecb2_0_2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1056dd2ecb2_0_29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9" name="Google Shape;329;g1056dd2ecb2_0_2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056dd2ecb2_0_3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4" name="Google Shape;334;g1056dd2ecb2_0_3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1056dd2ecb2_0_3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2" name="Google Shape;342;g1056dd2ecb2_0_3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1056dd2ecb2_0_33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0" name="Google Shape;350;g1056dd2ecb2_0_3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1056dd2ecb2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" name="Google Shape;76;g1056dd2ecb2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1056dd2ecb2_0_34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8" name="Google Shape;358;g1056dd2ecb2_0_3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1056dd2ecb2_0_35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9" name="Google Shape;369;g1056dd2ecb2_0_3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1056dd2ecb2_0_36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8" name="Google Shape;378;g1056dd2ecb2_0_3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1056dd2ecb2_0_36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6" name="Google Shape;386;g1056dd2ecb2_0_3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056dd2ecb2_0_37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2" name="Google Shape;392;g1056dd2ecb2_0_3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1056dd2ecb2_0_38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0" name="Google Shape;400;g1056dd2ecb2_0_3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1056dd2ecb2_0_39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3" name="Google Shape;413;g1056dd2ecb2_0_3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1056dd2ecb2_0_40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1" name="Google Shape;421;g1056dd2ecb2_0_4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1056dd2ecb2_0_40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9" name="Google Shape;429;g1056dd2ecb2_0_4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2160cb5fc31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8" name="Google Shape;438;g2160cb5fc31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056dd2ecb2_0_10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8" name="Google Shape;98;g1056dd2ecb2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1056dd2ecb2_0_44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4" name="Google Shape;444;g1056dd2ecb2_0_4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1056dd2ecb2_0_44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0" name="Google Shape;450;g1056dd2ecb2_0_4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056dd2ecb2_0_45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8" name="Google Shape;458;g1056dd2ecb2_0_4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1056dd2ecb2_0_47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0" name="Google Shape;480;g1056dd2ecb2_0_4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1056dd2ecb2_0_49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8" name="Google Shape;488;g1056dd2ecb2_0_4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1056dd2ecb2_0_50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5" name="Google Shape;495;g1056dd2ecb2_0_5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1056dd2ecb2_0_5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5" name="Google Shape;505;g1056dd2ecb2_0_5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1056dd2ecb2_0_54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3" name="Google Shape;513;g1056dd2ecb2_0_5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1056dd2ecb2_0_54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9" name="Google Shape;519;g1056dd2ecb2_0_5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1056dd2ecb2_0_55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7" name="Google Shape;527;g1056dd2ecb2_0_5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056dd2ecb2_0_10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3" name="Google Shape;103;g1056dd2ecb2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1056dd2ecb2_0_56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5" name="Google Shape;535;g1056dd2ecb2_0_5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1056dd2ecb2_0_5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5" name="Google Shape;545;g1056dd2ecb2_0_5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1056dd2ecb2_0_5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1" name="Google Shape;551;g1056dd2ecb2_0_5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1056dd2ecb2_0_48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8" name="Google Shape;558;g1056dd2ecb2_0_4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2160cb5fc31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6" name="Google Shape;566;g2160cb5fc31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1056dd2ecb2_0_5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2" name="Google Shape;572;g1056dd2ecb2_0_5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1056dd2ecb2_0_5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0" name="Google Shape;580;g1056dd2ecb2_0_5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1056dd2ecb2_0_5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8" name="Google Shape;588;g1056dd2ecb2_0_5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1056dd2ecb2_0_5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7" name="Google Shape;597;g1056dd2ecb2_0_5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1056dd2ecb2_0_59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4" name="Google Shape;604;g1056dd2ecb2_0_5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056dd2ecb2_0_1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1" name="Google Shape;111;g1056dd2ecb2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1056dd2ecb2_0_6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0" name="Google Shape;610;g1056dd2ecb2_0_6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1056dd2ecb2_0_6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6" name="Google Shape;616;g1056dd2ecb2_0_6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1056dd2ecb2_0_6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2" name="Google Shape;622;g1056dd2ecb2_0_6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056dd2ecb2_0_1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1" name="Google Shape;121;g1056dd2ecb2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056dd2ecb2_0_13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0" name="Google Shape;130;g1056dd2ecb2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Relationship Id="rId4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Relationship Id="rId4" Type="http://schemas.openxmlformats.org/officeDocument/2006/relationships/image" Target="../media/image3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Relationship Id="rId4" Type="http://schemas.openxmlformats.org/officeDocument/2006/relationships/image" Target="../media/image2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png"/><Relationship Id="rId4" Type="http://schemas.openxmlformats.org/officeDocument/2006/relationships/image" Target="../media/image3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.png"/><Relationship Id="rId4" Type="http://schemas.openxmlformats.org/officeDocument/2006/relationships/image" Target="../media/image1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8.png"/><Relationship Id="rId4" Type="http://schemas.openxmlformats.org/officeDocument/2006/relationships/image" Target="../media/image27.png"/><Relationship Id="rId5" Type="http://schemas.openxmlformats.org/officeDocument/2006/relationships/image" Target="../media/image7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Relationship Id="rId4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8.png"/><Relationship Id="rId4" Type="http://schemas.openxmlformats.org/officeDocument/2006/relationships/hyperlink" Target="https://www.mysqltutorial.org/mysql-sample-database.aspx" TargetMode="External"/><Relationship Id="rId5" Type="http://schemas.openxmlformats.org/officeDocument/2006/relationships/hyperlink" Target="https://stackoverflow.com/questions/6265891/mysql-syntax-what-is-this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.png"/><Relationship Id="rId4" Type="http://schemas.openxmlformats.org/officeDocument/2006/relationships/image" Target="../media/image1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.png"/><Relationship Id="rId4" Type="http://schemas.openxmlformats.org/officeDocument/2006/relationships/image" Target="../media/image1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.png"/><Relationship Id="rId4" Type="http://schemas.openxmlformats.org/officeDocument/2006/relationships/hyperlink" Target="https://powerbi.microsoft.com/es-es/" TargetMode="External"/><Relationship Id="rId5" Type="http://schemas.openxmlformats.org/officeDocument/2006/relationships/image" Target="../media/image2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8.png"/><Relationship Id="rId4" Type="http://schemas.openxmlformats.org/officeDocument/2006/relationships/image" Target="../media/image27.png"/><Relationship Id="rId5" Type="http://schemas.openxmlformats.org/officeDocument/2006/relationships/image" Target="../media/image7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8.png"/><Relationship Id="rId4" Type="http://schemas.openxmlformats.org/officeDocument/2006/relationships/image" Target="../media/image27.png"/><Relationship Id="rId5" Type="http://schemas.openxmlformats.org/officeDocument/2006/relationships/image" Target="../media/image4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10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.png"/><Relationship Id="rId4" Type="http://schemas.openxmlformats.org/officeDocument/2006/relationships/image" Target="../media/image3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.png"/><Relationship Id="rId4" Type="http://schemas.openxmlformats.org/officeDocument/2006/relationships/image" Target="../media/image2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.png"/><Relationship Id="rId4" Type="http://schemas.openxmlformats.org/officeDocument/2006/relationships/image" Target="../media/image3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8.png"/><Relationship Id="rId4" Type="http://schemas.openxmlformats.org/officeDocument/2006/relationships/image" Target="../media/image27.png"/><Relationship Id="rId5" Type="http://schemas.openxmlformats.org/officeDocument/2006/relationships/image" Target="../media/image73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8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.png"/><Relationship Id="rId4" Type="http://schemas.openxmlformats.org/officeDocument/2006/relationships/image" Target="../media/image29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.png"/><Relationship Id="rId4" Type="http://schemas.openxmlformats.org/officeDocument/2006/relationships/image" Target="../media/image30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.png"/><Relationship Id="rId4" Type="http://schemas.openxmlformats.org/officeDocument/2006/relationships/image" Target="../media/image7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.png"/><Relationship Id="rId4" Type="http://schemas.openxmlformats.org/officeDocument/2006/relationships/image" Target="../media/image38.png"/><Relationship Id="rId5" Type="http://schemas.openxmlformats.org/officeDocument/2006/relationships/image" Target="../media/image8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.png"/><Relationship Id="rId4" Type="http://schemas.openxmlformats.org/officeDocument/2006/relationships/image" Target="../media/image31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.png"/><Relationship Id="rId4" Type="http://schemas.openxmlformats.org/officeDocument/2006/relationships/image" Target="../media/image38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.png"/><Relationship Id="rId4" Type="http://schemas.openxmlformats.org/officeDocument/2006/relationships/image" Target="../media/image58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.png"/><Relationship Id="rId4" Type="http://schemas.openxmlformats.org/officeDocument/2006/relationships/image" Target="../media/image56.png"/><Relationship Id="rId5" Type="http://schemas.openxmlformats.org/officeDocument/2006/relationships/image" Target="../media/image44.png"/><Relationship Id="rId6" Type="http://schemas.openxmlformats.org/officeDocument/2006/relationships/image" Target="../media/image39.png"/><Relationship Id="rId7" Type="http://schemas.openxmlformats.org/officeDocument/2006/relationships/image" Target="../media/image45.png"/><Relationship Id="rId8" Type="http://schemas.openxmlformats.org/officeDocument/2006/relationships/image" Target="../media/image40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.png"/><Relationship Id="rId4" Type="http://schemas.openxmlformats.org/officeDocument/2006/relationships/image" Target="../media/image78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.png"/><Relationship Id="rId4" Type="http://schemas.openxmlformats.org/officeDocument/2006/relationships/image" Target="../media/image49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1.png"/><Relationship Id="rId4" Type="http://schemas.openxmlformats.org/officeDocument/2006/relationships/image" Target="../media/image42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1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1.png"/><Relationship Id="rId4" Type="http://schemas.openxmlformats.org/officeDocument/2006/relationships/image" Target="../media/image71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1.png"/><Relationship Id="rId4" Type="http://schemas.openxmlformats.org/officeDocument/2006/relationships/image" Target="../media/image71.png"/><Relationship Id="rId5" Type="http://schemas.openxmlformats.org/officeDocument/2006/relationships/image" Target="../media/image47.png"/><Relationship Id="rId6" Type="http://schemas.openxmlformats.org/officeDocument/2006/relationships/image" Target="../media/image48.png"/><Relationship Id="rId7" Type="http://schemas.openxmlformats.org/officeDocument/2006/relationships/image" Target="../media/image53.png"/><Relationship Id="rId8" Type="http://schemas.openxmlformats.org/officeDocument/2006/relationships/image" Target="../media/image72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1.png"/><Relationship Id="rId4" Type="http://schemas.openxmlformats.org/officeDocument/2006/relationships/image" Target="../media/image43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1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1.png"/><Relationship Id="rId4" Type="http://schemas.openxmlformats.org/officeDocument/2006/relationships/image" Target="../media/image51.png"/><Relationship Id="rId5" Type="http://schemas.openxmlformats.org/officeDocument/2006/relationships/image" Target="../media/image52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1.png"/><Relationship Id="rId4" Type="http://schemas.openxmlformats.org/officeDocument/2006/relationships/image" Target="../media/image55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1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1.png"/><Relationship Id="rId4" Type="http://schemas.openxmlformats.org/officeDocument/2006/relationships/image" Target="../media/image76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1.png"/><Relationship Id="rId4" Type="http://schemas.openxmlformats.org/officeDocument/2006/relationships/image" Target="../media/image7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11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1.png"/><Relationship Id="rId4" Type="http://schemas.openxmlformats.org/officeDocument/2006/relationships/image" Target="../media/image19.png"/><Relationship Id="rId5" Type="http://schemas.openxmlformats.org/officeDocument/2006/relationships/image" Target="../media/image59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1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1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1.png"/><Relationship Id="rId4" Type="http://schemas.openxmlformats.org/officeDocument/2006/relationships/image" Target="../media/image69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1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1.png"/><Relationship Id="rId4" Type="http://schemas.openxmlformats.org/officeDocument/2006/relationships/image" Target="../media/image64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1.png"/><Relationship Id="rId4" Type="http://schemas.openxmlformats.org/officeDocument/2006/relationships/image" Target="../media/image74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1.png"/><Relationship Id="rId4" Type="http://schemas.openxmlformats.org/officeDocument/2006/relationships/image" Target="../media/image66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1.png"/><Relationship Id="rId4" Type="http://schemas.openxmlformats.org/officeDocument/2006/relationships/image" Target="../media/image77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18.png"/><Relationship Id="rId4" Type="http://schemas.openxmlformats.org/officeDocument/2006/relationships/image" Target="../media/image7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7.png"/><Relationship Id="rId5" Type="http://schemas.openxmlformats.org/officeDocument/2006/relationships/image" Target="../media/image21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18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18.png"/><Relationship Id="rId4" Type="http://schemas.openxmlformats.org/officeDocument/2006/relationships/image" Target="../media/image67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16.png"/><Relationship Id="rId5" Type="http://schemas.openxmlformats.org/officeDocument/2006/relationships/image" Target="../media/image2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1830900" y="2033775"/>
            <a:ext cx="5482200" cy="6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" sz="3600" u="none" cap="none" strike="noStrike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TABLAS</a:t>
            </a:r>
            <a:endParaRPr b="0" i="1" sz="3600" u="none" cap="none" strike="noStrike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55" name="Google Shape;55;p13"/>
          <p:cNvSpPr txBox="1"/>
          <p:nvPr/>
        </p:nvSpPr>
        <p:spPr>
          <a:xfrm>
            <a:off x="390650" y="1605250"/>
            <a:ext cx="83577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" sz="2000" u="none" cap="none" strike="noStrike">
                <a:solidFill>
                  <a:srgbClr val="12121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b="1" i="0" lang="es" sz="2000" u="none" cap="none" strike="noStrike">
                <a:solidFill>
                  <a:srgbClr val="12121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Clase 08. </a:t>
            </a:r>
            <a:r>
              <a:rPr b="0" i="0" lang="es" sz="2000" u="none" cap="none" strike="noStrike">
                <a:solidFill>
                  <a:srgbClr val="12121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SQL</a:t>
            </a:r>
            <a:endParaRPr b="0" i="0" sz="1400" u="none" cap="none" strike="noStrike">
              <a:solidFill>
                <a:srgbClr val="12121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707225" y="4382850"/>
            <a:ext cx="17310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2"/>
          <p:cNvSpPr txBox="1"/>
          <p:nvPr/>
        </p:nvSpPr>
        <p:spPr>
          <a:xfrm>
            <a:off x="107175" y="1066925"/>
            <a:ext cx="8929800" cy="18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381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También realizando </a:t>
            </a:r>
            <a:r>
              <a:rPr lang="es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clic</a:t>
            </a:r>
            <a:r>
              <a:rPr b="0" i="0" lang="es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derecho sobre la tabla se tiene la </a:t>
            </a:r>
            <a:r>
              <a:rPr lang="es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herramienta </a:t>
            </a:r>
            <a:r>
              <a:rPr b="1" lang="es" sz="2000">
                <a:latin typeface="Helvetica Neue"/>
                <a:ea typeface="Helvetica Neue"/>
                <a:cs typeface="Helvetica Neue"/>
                <a:sym typeface="Helvetica Neue"/>
              </a:rPr>
              <a:t>Table Inspector,</a:t>
            </a:r>
            <a:r>
              <a:rPr lang="es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b="0" i="0" lang="es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donde encontramos el apartado diferentes solapas (Info, Columns, Indexes, Triggers, entre otras), con posibilidad de ver el detalle completo de sus valores.</a:t>
            </a:r>
            <a:endParaRPr b="0" i="0" sz="20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43" name="Google Shape;143;p22"/>
          <p:cNvSpPr txBox="1"/>
          <p:nvPr/>
        </p:nvSpPr>
        <p:spPr>
          <a:xfrm>
            <a:off x="393375" y="356825"/>
            <a:ext cx="7174500" cy="7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1" lang="es" sz="26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Table Inspector</a:t>
            </a:r>
            <a:endParaRPr b="0" i="0" sz="2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4" name="Google Shape;144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187" y="3320200"/>
            <a:ext cx="8929625" cy="1278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F89D2"/>
            </a:gs>
            <a:gs pos="100000">
              <a:srgbClr val="E0FF00"/>
            </a:gs>
          </a:gsLst>
          <a:lin ang="10800025" scaled="0"/>
        </a:grad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3"/>
          <p:cNvSpPr txBox="1"/>
          <p:nvPr/>
        </p:nvSpPr>
        <p:spPr>
          <a:xfrm>
            <a:off x="1398000" y="1830275"/>
            <a:ext cx="6348000" cy="138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" sz="3600" u="none" cap="none" strike="noStrike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¡VAMOS A PRACTICAR UN POCO!</a:t>
            </a:r>
            <a:endParaRPr b="0" i="1" sz="3600" u="none" cap="none" strike="noStrike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i="1" lang="es" sz="2200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WORKBENCH </a:t>
            </a:r>
            <a:r>
              <a:rPr i="1" lang="es" sz="2200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PARTE 1</a:t>
            </a:r>
            <a:endParaRPr i="1" sz="2200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150" name="Google Shape;150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4"/>
          <p:cNvSpPr txBox="1"/>
          <p:nvPr/>
        </p:nvSpPr>
        <p:spPr>
          <a:xfrm>
            <a:off x="2187450" y="1848600"/>
            <a:ext cx="48027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i="1" lang="es" sz="36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TIPOS DE TABLAS</a:t>
            </a:r>
            <a:endParaRPr b="0" i="1" sz="3600" u="none" cap="none" strike="noStrike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0FF00"/>
            </a:gs>
            <a:gs pos="100000">
              <a:srgbClr val="3CEFAB"/>
            </a:gs>
          </a:gsLst>
          <a:lin ang="10800025" scaled="0"/>
        </a:gradFill>
      </p:bgPr>
    </p:bg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5"/>
          <p:cNvSpPr txBox="1"/>
          <p:nvPr/>
        </p:nvSpPr>
        <p:spPr>
          <a:xfrm>
            <a:off x="1060199" y="2077193"/>
            <a:ext cx="70236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" sz="36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TABLAS TRANSACCIONALES</a:t>
            </a:r>
            <a:endParaRPr b="0" i="1" sz="3600" u="none" cap="none" strike="noStrike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161" name="Google Shape;161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46150" y="4444700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6"/>
          <p:cNvSpPr txBox="1"/>
          <p:nvPr/>
        </p:nvSpPr>
        <p:spPr>
          <a:xfrm>
            <a:off x="1286300" y="1219325"/>
            <a:ext cx="6469800" cy="320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3810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2100">
                <a:latin typeface="Helvetica Neue"/>
                <a:ea typeface="Helvetica Neue"/>
                <a:cs typeface="Helvetica Neue"/>
                <a:sym typeface="Helvetica Neue"/>
              </a:rPr>
              <a:t>Tienen una visión fundamental y básica de las </a:t>
            </a:r>
            <a:r>
              <a:rPr b="1" lang="es" sz="2100">
                <a:latin typeface="Helvetica Neue"/>
                <a:ea typeface="Helvetica Neue"/>
                <a:cs typeface="Helvetica Neue"/>
                <a:sym typeface="Helvetica Neue"/>
              </a:rPr>
              <a:t>operaciones de negocio</a:t>
            </a:r>
            <a:r>
              <a:rPr lang="es" sz="2100">
                <a:latin typeface="Helvetica Neue"/>
                <a:ea typeface="Helvetica Neue"/>
                <a:cs typeface="Helvetica Neue"/>
                <a:sym typeface="Helvetica Neue"/>
              </a:rPr>
              <a:t>. Se utiliza para representar la </a:t>
            </a:r>
            <a:r>
              <a:rPr b="1" lang="es" sz="2100">
                <a:latin typeface="Helvetica Neue"/>
                <a:ea typeface="Helvetica Neue"/>
                <a:cs typeface="Helvetica Neue"/>
                <a:sym typeface="Helvetica Neue"/>
              </a:rPr>
              <a:t>ocurrencia de un evento</a:t>
            </a:r>
            <a:r>
              <a:rPr lang="es" sz="2100">
                <a:latin typeface="Helvetica Neue"/>
                <a:ea typeface="Helvetica Neue"/>
                <a:cs typeface="Helvetica Neue"/>
                <a:sym typeface="Helvetica Neue"/>
              </a:rPr>
              <a:t> en cualquier punto del tiempo. </a:t>
            </a:r>
            <a:endParaRPr sz="21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3810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2100">
                <a:latin typeface="Helvetica Neue"/>
                <a:ea typeface="Helvetica Neue"/>
                <a:cs typeface="Helvetica Neue"/>
                <a:sym typeface="Helvetica Neue"/>
              </a:rPr>
              <a:t>Suele contener los datos con </a:t>
            </a:r>
            <a:r>
              <a:rPr b="1" lang="es" sz="2100">
                <a:latin typeface="Helvetica Neue"/>
                <a:ea typeface="Helvetica Neue"/>
                <a:cs typeface="Helvetica Neue"/>
                <a:sym typeface="Helvetica Neue"/>
              </a:rPr>
              <a:t>alto nivel de detalle</a:t>
            </a:r>
            <a:r>
              <a:rPr lang="es" sz="2100">
                <a:latin typeface="Helvetica Neue"/>
                <a:ea typeface="Helvetica Neue"/>
                <a:cs typeface="Helvetica Neue"/>
                <a:sym typeface="Helvetica Neue"/>
              </a:rPr>
              <a:t>, lo que puede llevar a tener un </a:t>
            </a:r>
            <a:r>
              <a:rPr b="1" lang="es" sz="2100">
                <a:latin typeface="Helvetica Neue"/>
                <a:ea typeface="Helvetica Neue"/>
                <a:cs typeface="Helvetica Neue"/>
                <a:sym typeface="Helvetica Neue"/>
              </a:rPr>
              <a:t>gran número de dimensiones</a:t>
            </a:r>
            <a:r>
              <a:rPr lang="es" sz="2100">
                <a:latin typeface="Helvetica Neue"/>
                <a:ea typeface="Helvetica Neue"/>
                <a:cs typeface="Helvetica Neue"/>
                <a:sym typeface="Helvetica Neue"/>
              </a:rPr>
              <a:t> asociadas.</a:t>
            </a:r>
            <a:endParaRPr sz="21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8" name="Google Shape;168;p26"/>
          <p:cNvSpPr txBox="1"/>
          <p:nvPr/>
        </p:nvSpPr>
        <p:spPr>
          <a:xfrm>
            <a:off x="393375" y="356825"/>
            <a:ext cx="4999800" cy="7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1" lang="es" sz="26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Tablas transaccionales: concepto</a:t>
            </a:r>
            <a:endParaRPr b="0" i="0" sz="2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7"/>
          <p:cNvSpPr txBox="1"/>
          <p:nvPr/>
        </p:nvSpPr>
        <p:spPr>
          <a:xfrm>
            <a:off x="2124500" y="1219325"/>
            <a:ext cx="6469800" cy="320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3810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s" sz="2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Mysql soporta diversos motores de almacenamiento,</a:t>
            </a:r>
            <a:r>
              <a:rPr b="0" i="0" lang="es" sz="21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y estos a su vez soportan diferentes tipos de tablas.</a:t>
            </a:r>
            <a:endParaRPr b="0" i="0" sz="21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3810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3810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s" sz="2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Algunos trabajan con</a:t>
            </a:r>
            <a:r>
              <a:rPr b="0" i="0" lang="es" sz="2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1" i="0" lang="es" sz="2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tablas transaccionales</a:t>
            </a:r>
            <a:r>
              <a:rPr b="0" i="0" lang="es" sz="2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b="0" i="0" lang="es" sz="21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mientras que la mayoría de los otros no.</a:t>
            </a:r>
            <a:endParaRPr b="0" i="0" sz="21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75" name="Google Shape;175;p27"/>
          <p:cNvSpPr txBox="1"/>
          <p:nvPr/>
        </p:nvSpPr>
        <p:spPr>
          <a:xfrm>
            <a:off x="393375" y="356825"/>
            <a:ext cx="4999800" cy="7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1" lang="es" sz="26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Tablas transaccionales: </a:t>
            </a:r>
            <a:r>
              <a:rPr i="1" lang="es" sz="2600">
                <a:latin typeface="Anton"/>
                <a:ea typeface="Anton"/>
                <a:cs typeface="Anton"/>
                <a:sym typeface="Anton"/>
              </a:rPr>
              <a:t>motores</a:t>
            </a:r>
            <a:endParaRPr b="0" i="0" sz="2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6" name="Google Shape;176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3375" y="1219325"/>
            <a:ext cx="1789225" cy="1789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8"/>
          <p:cNvSpPr txBox="1"/>
          <p:nvPr/>
        </p:nvSpPr>
        <p:spPr>
          <a:xfrm>
            <a:off x="2190100" y="1219325"/>
            <a:ext cx="6564300" cy="320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3810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21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Los mas usados son</a:t>
            </a:r>
            <a:r>
              <a:rPr b="0" i="0" lang="es" sz="21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b="1" i="0" lang="es" sz="21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InnoDB</a:t>
            </a:r>
            <a:r>
              <a:rPr b="0" i="0" lang="es" sz="21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y </a:t>
            </a:r>
            <a:r>
              <a:rPr b="1" i="0" lang="es" sz="21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BDB</a:t>
            </a:r>
            <a:r>
              <a:rPr b="0" i="0" lang="es" sz="21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siendo el primero el más elegido en Mysql, gracias a que </a:t>
            </a:r>
            <a:r>
              <a:rPr b="1" i="0" lang="es" sz="21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InnoDB </a:t>
            </a:r>
            <a:r>
              <a:rPr b="0" i="0" lang="es" sz="21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soporta bloqueos y capacidades de </a:t>
            </a:r>
            <a:r>
              <a:rPr b="1" i="0" lang="es" sz="21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COMMIT,</a:t>
            </a:r>
            <a:r>
              <a:rPr b="0" i="0" lang="es" sz="21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s" sz="21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así como</a:t>
            </a:r>
            <a:r>
              <a:rPr b="0" i="0" lang="es" sz="21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b="1" i="0" lang="es" sz="21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ROLLBACK,</a:t>
            </a:r>
            <a:r>
              <a:rPr b="0" i="0" lang="es" sz="21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0" i="0" lang="es" sz="21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además de </a:t>
            </a:r>
            <a:r>
              <a:rPr b="1" i="0" lang="es" sz="21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Recuperación ante Fallas</a:t>
            </a:r>
            <a:r>
              <a:rPr b="0" i="0" lang="es" sz="21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endParaRPr b="0" i="0" sz="2100" u="none" cap="none" strike="noStrike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83" name="Google Shape;183;p28"/>
          <p:cNvSpPr txBox="1"/>
          <p:nvPr/>
        </p:nvSpPr>
        <p:spPr>
          <a:xfrm>
            <a:off x="393375" y="356825"/>
            <a:ext cx="4999800" cy="7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1" lang="es" sz="26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Tablas transaccionales: </a:t>
            </a:r>
            <a:r>
              <a:rPr i="1" lang="es" sz="2600">
                <a:latin typeface="Anton"/>
                <a:ea typeface="Anton"/>
                <a:cs typeface="Anton"/>
                <a:sym typeface="Anton"/>
              </a:rPr>
              <a:t>motores</a:t>
            </a:r>
            <a:endParaRPr b="0" i="0" sz="2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4" name="Google Shape;184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3375" y="1219325"/>
            <a:ext cx="1796724" cy="1796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9"/>
          <p:cNvSpPr txBox="1"/>
          <p:nvPr/>
        </p:nvSpPr>
        <p:spPr>
          <a:xfrm>
            <a:off x="2418700" y="1295525"/>
            <a:ext cx="6404400" cy="320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3810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s" sz="2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InnoDB </a:t>
            </a:r>
            <a:r>
              <a:rPr b="0" i="0" lang="es" sz="21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también permite</a:t>
            </a:r>
            <a:r>
              <a:rPr b="0" i="0" lang="es" sz="2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1" i="0" lang="es" sz="2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bloqueo a nivel de filas</a:t>
            </a:r>
            <a:r>
              <a:rPr b="0" i="0" lang="es" sz="2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b="0" i="0" lang="es" sz="21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mejorando su rendimiento y </a:t>
            </a:r>
            <a:r>
              <a:rPr b="1" i="0" lang="es" sz="2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soportando múltiples usuarios en simultáneo</a:t>
            </a:r>
            <a:r>
              <a:rPr b="0" i="0" lang="es" sz="2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endParaRPr b="0" i="0" sz="21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3810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3810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" sz="21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También fue diseñado para procesar de manera ágil</a:t>
            </a:r>
            <a:r>
              <a:rPr b="0" i="0" lang="es" sz="2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1" i="0" lang="es" sz="2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grandes volúmenes de datos</a:t>
            </a:r>
            <a:r>
              <a:rPr b="0" i="0" lang="es" sz="2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endParaRPr b="0" i="0" sz="21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3810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1" name="Google Shape;191;p29"/>
          <p:cNvSpPr txBox="1"/>
          <p:nvPr/>
        </p:nvSpPr>
        <p:spPr>
          <a:xfrm>
            <a:off x="393375" y="356825"/>
            <a:ext cx="4999800" cy="7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1" lang="es" sz="26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Tablas transaccionales: </a:t>
            </a:r>
            <a:r>
              <a:rPr i="1" lang="es" sz="2600">
                <a:latin typeface="Anton"/>
                <a:ea typeface="Anton"/>
                <a:cs typeface="Anton"/>
                <a:sym typeface="Anton"/>
              </a:rPr>
              <a:t>InnoDB</a:t>
            </a:r>
            <a:endParaRPr b="0" i="0" sz="2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2" name="Google Shape;192;p29"/>
          <p:cNvPicPr preferRelativeResize="0"/>
          <p:nvPr/>
        </p:nvPicPr>
        <p:blipFill rotWithShape="1">
          <a:blip r:embed="rId4">
            <a:alphaModFix/>
          </a:blip>
          <a:srcRect b="2160" l="0" r="57083" t="-2160"/>
          <a:stretch/>
        </p:blipFill>
        <p:spPr>
          <a:xfrm>
            <a:off x="338143" y="1872725"/>
            <a:ext cx="1998900" cy="184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0"/>
          <p:cNvSpPr/>
          <p:nvPr/>
        </p:nvSpPr>
        <p:spPr>
          <a:xfrm>
            <a:off x="0" y="2708425"/>
            <a:ext cx="9144000" cy="2435100"/>
          </a:xfrm>
          <a:prstGeom prst="rect">
            <a:avLst/>
          </a:prstGeom>
          <a:gradFill>
            <a:gsLst>
              <a:gs pos="0">
                <a:srgbClr val="4D4D4D"/>
              </a:gs>
              <a:gs pos="100000">
                <a:srgbClr val="000000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8" name="Google Shape;198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30"/>
          <p:cNvSpPr txBox="1"/>
          <p:nvPr/>
        </p:nvSpPr>
        <p:spPr>
          <a:xfrm>
            <a:off x="393375" y="1066925"/>
            <a:ext cx="8361000" cy="16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3810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" sz="21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Puedes encontrar referencia del motor utilizado a través de la opción </a:t>
            </a:r>
            <a:r>
              <a:rPr b="1" i="0" lang="es" sz="2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Table Inspector </a:t>
            </a:r>
            <a:r>
              <a:rPr i="0" lang="es" sz="2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en la solapa </a:t>
            </a:r>
            <a:r>
              <a:rPr b="1" i="0" lang="es" sz="2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DDL</a:t>
            </a:r>
            <a:r>
              <a:rPr b="0" i="0" lang="es" sz="21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 Allí verás la opción por defecto de MySQL </a:t>
            </a:r>
            <a:r>
              <a:rPr b="1" i="0" lang="es" sz="2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ENGINE=InnoDB</a:t>
            </a:r>
            <a:r>
              <a:rPr b="0" i="0" lang="es" sz="2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 </a:t>
            </a:r>
            <a:endParaRPr b="0" i="0" sz="21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3810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0" name="Google Shape;200;p30"/>
          <p:cNvSpPr txBox="1"/>
          <p:nvPr/>
        </p:nvSpPr>
        <p:spPr>
          <a:xfrm>
            <a:off x="393375" y="356825"/>
            <a:ext cx="4999800" cy="7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1" lang="es" sz="26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Tablas transaccionales</a:t>
            </a:r>
            <a:endParaRPr b="0" i="0" sz="2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1" name="Google Shape;201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0975" y="2801050"/>
            <a:ext cx="8250225" cy="232410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30"/>
          <p:cNvSpPr/>
          <p:nvPr/>
        </p:nvSpPr>
        <p:spPr>
          <a:xfrm>
            <a:off x="1233834" y="4828275"/>
            <a:ext cx="4814400" cy="2235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1"/>
          <p:cNvSpPr txBox="1"/>
          <p:nvPr/>
        </p:nvSpPr>
        <p:spPr>
          <a:xfrm>
            <a:off x="369800" y="718200"/>
            <a:ext cx="8292300" cy="279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0" i="0" sz="3000" u="none" cap="none" strike="noStrike">
              <a:solidFill>
                <a:srgbClr val="E8E7E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1" lang="es" sz="3000" u="none" cap="none" strike="noStrike">
                <a:solidFill>
                  <a:srgbClr val="EEFF41"/>
                </a:solidFill>
                <a:latin typeface="Anton"/>
                <a:ea typeface="Anton"/>
                <a:cs typeface="Anton"/>
                <a:sym typeface="Anton"/>
              </a:rPr>
              <a:t>¡PARA PENSAR!</a:t>
            </a:r>
            <a:endParaRPr b="0" i="1" sz="3000" u="none" cap="none" strike="noStrike">
              <a:solidFill>
                <a:srgbClr val="EEFF4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i="1" sz="1800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i="1" sz="2000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lang="es" sz="20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endParaRPr sz="2000">
              <a:solidFill>
                <a:srgbClr val="E8E7E3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t/>
            </a:r>
            <a:endParaRPr i="1" sz="2000">
              <a:solidFill>
                <a:schemeClr val="lt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E8E7E3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208" name="Google Shape;208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31925" y="-24125"/>
            <a:ext cx="1186525" cy="1186525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31"/>
          <p:cNvSpPr txBox="1"/>
          <p:nvPr/>
        </p:nvSpPr>
        <p:spPr>
          <a:xfrm>
            <a:off x="549150" y="3148875"/>
            <a:ext cx="3182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6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💬 </a:t>
            </a:r>
            <a:r>
              <a:rPr lang="es" sz="1600" u="sng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CONTESTA EN EL CHAT</a:t>
            </a:r>
            <a:endParaRPr/>
          </a:p>
        </p:txBody>
      </p:sp>
      <p:pic>
        <p:nvPicPr>
          <p:cNvPr id="210" name="Google Shape;210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80650" y="1555175"/>
            <a:ext cx="4179801" cy="3337975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31"/>
          <p:cNvSpPr txBox="1"/>
          <p:nvPr/>
        </p:nvSpPr>
        <p:spPr>
          <a:xfrm>
            <a:off x="437025" y="1669675"/>
            <a:ext cx="3747000" cy="127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i="1" lang="es" sz="18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Viendo este Diagrama de </a:t>
            </a:r>
            <a:endParaRPr i="1" sz="1800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i="1" lang="es" sz="18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Entidad-Relación…</a:t>
            </a:r>
            <a:endParaRPr i="1" sz="1800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i="1" lang="es" sz="18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¿Cuál es una tabla transaccional?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F89D2"/>
            </a:gs>
            <a:gs pos="100000">
              <a:srgbClr val="E0FF00"/>
            </a:gs>
          </a:gsLst>
          <a:lin ang="10800025" scaled="0"/>
        </a:gra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/>
        </p:nvSpPr>
        <p:spPr>
          <a:xfrm>
            <a:off x="1398000" y="207720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" sz="3600" u="none" cap="none" strike="noStrike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RECUERDA PONER A GRABAR LA CLASE</a:t>
            </a:r>
            <a:endParaRPr b="0" i="1" sz="3600" u="none" cap="none" strike="noStrike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62" name="Google Shape;62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25950" y="3210488"/>
            <a:ext cx="892100" cy="74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2"/>
          <p:cNvSpPr txBox="1"/>
          <p:nvPr/>
        </p:nvSpPr>
        <p:spPr>
          <a:xfrm>
            <a:off x="400050" y="734475"/>
            <a:ext cx="8343900" cy="77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i="1" lang="es" sz="3000">
                <a:solidFill>
                  <a:schemeClr val="accent6"/>
                </a:solidFill>
                <a:latin typeface="Anton"/>
                <a:ea typeface="Anton"/>
                <a:cs typeface="Anton"/>
                <a:sym typeface="Anton"/>
              </a:rPr>
              <a:t>¿</a:t>
            </a:r>
            <a:r>
              <a:rPr i="1" lang="es" sz="3000">
                <a:solidFill>
                  <a:schemeClr val="accent6"/>
                </a:solidFill>
                <a:latin typeface="Anton"/>
                <a:ea typeface="Anton"/>
                <a:cs typeface="Anton"/>
                <a:sym typeface="Anton"/>
              </a:rPr>
              <a:t>QUÉ LES PARECE SI DESCARGAMOS </a:t>
            </a:r>
            <a:endParaRPr i="1" sz="3000">
              <a:solidFill>
                <a:schemeClr val="accent6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i="1" lang="es" sz="3000">
                <a:solidFill>
                  <a:schemeClr val="accent6"/>
                </a:solidFill>
                <a:latin typeface="Anton"/>
                <a:ea typeface="Anton"/>
                <a:cs typeface="Anton"/>
                <a:sym typeface="Anton"/>
              </a:rPr>
              <a:t>ESA NUEVA BASE DE DATOS?</a:t>
            </a:r>
            <a:endParaRPr i="1" sz="3000">
              <a:solidFill>
                <a:srgbClr val="EEFF4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217" name="Google Shape;217;p32"/>
          <p:cNvSpPr txBox="1"/>
          <p:nvPr/>
        </p:nvSpPr>
        <p:spPr>
          <a:xfrm>
            <a:off x="462750" y="1809975"/>
            <a:ext cx="8184300" cy="30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18288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elvetica Neue"/>
              <a:buAutoNum type="arabicParenR"/>
            </a:pPr>
            <a:r>
              <a:rPr i="1" lang="es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Descargar archivo de la </a:t>
            </a:r>
            <a:r>
              <a:rPr i="1" lang="es" u="sng">
                <a:solidFill>
                  <a:schemeClr val="hlink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4"/>
              </a:rPr>
              <a:t>base</a:t>
            </a:r>
            <a:endParaRPr i="1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17500" lvl="0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elvetica Neue Light"/>
              <a:buAutoNum type="arabicParenR"/>
            </a:pPr>
            <a:r>
              <a:rPr i="1" lang="es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Abrir file en mysql</a:t>
            </a:r>
            <a:endParaRPr i="1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17500" lvl="0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elvetica Neue Light"/>
              <a:buAutoNum type="arabicParenR"/>
            </a:pPr>
            <a:r>
              <a:rPr i="1" lang="es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Analizar lineas que no conozcamos y buscar en google. Ejemplo:</a:t>
            </a:r>
            <a:endParaRPr i="1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17500" lvl="1" marL="22860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elvetica Neue Light"/>
              <a:buAutoNum type="alphaLcParenR"/>
            </a:pPr>
            <a:r>
              <a:rPr i="1" lang="es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Buscar *!40101 mysql</a:t>
            </a:r>
            <a:endParaRPr i="1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17500" lvl="1" marL="22860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elvetica Neue Light"/>
              <a:buAutoNum type="alphaLcParenR"/>
            </a:pPr>
            <a:r>
              <a:rPr i="1" lang="es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Primer resultado de </a:t>
            </a:r>
            <a:r>
              <a:rPr i="1" lang="es" u="sng">
                <a:solidFill>
                  <a:schemeClr val="hlink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5"/>
              </a:rPr>
              <a:t>Stackoverflow</a:t>
            </a:r>
            <a:endParaRPr i="1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17500" lvl="1" marL="22860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elvetica Neue Light"/>
              <a:buAutoNum type="alphaLcParenR"/>
            </a:pPr>
            <a:r>
              <a:rPr i="1" lang="es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Leer</a:t>
            </a:r>
            <a:r>
              <a:rPr i="1" lang="es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e interpretar. De esta forma aprendemos!</a:t>
            </a:r>
            <a:endParaRPr i="1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17500" lvl="0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elvetica Neue Light"/>
              <a:buAutoNum type="arabicParenR"/>
            </a:pPr>
            <a:r>
              <a:rPr i="1" lang="es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Analizar </a:t>
            </a:r>
            <a:r>
              <a:rPr i="1" lang="es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qué</a:t>
            </a:r>
            <a:r>
              <a:rPr i="1" lang="es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esquema se va a usar</a:t>
            </a:r>
            <a:endParaRPr i="1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17500" lvl="0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elvetica Neue Light"/>
              <a:buAutoNum type="arabicParenR"/>
            </a:pPr>
            <a:r>
              <a:rPr i="1" lang="es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Ejecutar codigo en mysql</a:t>
            </a:r>
            <a:endParaRPr i="1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17500" lvl="0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elvetica Neue Light"/>
              <a:buAutoNum type="arabicParenR"/>
            </a:pPr>
            <a:r>
              <a:rPr i="1" lang="es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Analizar posibles tablas transaccionales</a:t>
            </a:r>
            <a:endParaRPr i="1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F89D2"/>
            </a:gs>
            <a:gs pos="100000">
              <a:srgbClr val="E0FF00"/>
            </a:gs>
          </a:gsLst>
          <a:lin ang="10800025" scaled="0"/>
        </a:gradFill>
      </p:bgPr>
    </p:bg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3"/>
          <p:cNvSpPr txBox="1"/>
          <p:nvPr/>
        </p:nvSpPr>
        <p:spPr>
          <a:xfrm>
            <a:off x="1398000" y="1830275"/>
            <a:ext cx="6348000" cy="138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" sz="3600" u="none" cap="none" strike="noStrike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¡VAMOS A PRACTICAR UN POCO!</a:t>
            </a:r>
            <a:endParaRPr b="0" i="1" sz="3600" u="none" cap="none" strike="noStrike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i="1" lang="es" sz="2200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CODE PARTE 1:A</a:t>
            </a:r>
            <a:endParaRPr i="1" sz="2200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223" name="Google Shape;223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0FF00"/>
            </a:gs>
            <a:gs pos="100000">
              <a:srgbClr val="3CEFAB"/>
            </a:gs>
          </a:gsLst>
          <a:lin ang="10800025" scaled="0"/>
        </a:gradFill>
      </p:bgPr>
    </p:bg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4"/>
          <p:cNvSpPr txBox="1"/>
          <p:nvPr/>
        </p:nvSpPr>
        <p:spPr>
          <a:xfrm>
            <a:off x="1060199" y="2077193"/>
            <a:ext cx="70236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" sz="36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TABLAS DE HECHO</a:t>
            </a:r>
            <a:endParaRPr b="0" i="1" sz="3600" u="none" cap="none" strike="noStrike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229" name="Google Shape;229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46150" y="4444700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35"/>
          <p:cNvSpPr txBox="1"/>
          <p:nvPr/>
        </p:nvSpPr>
        <p:spPr>
          <a:xfrm>
            <a:off x="2190100" y="1295525"/>
            <a:ext cx="6404400" cy="320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3810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Este tipo de tablas se ocupan de capturar información de un único hecho de negocios.</a:t>
            </a:r>
            <a:endParaRPr b="0" i="0" sz="24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3810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3810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Su principal objetivo es generar un evento de medición, específico de la información clave que se debe analizar.</a:t>
            </a:r>
            <a:endParaRPr b="0" i="0" sz="24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36" name="Google Shape;236;p35"/>
          <p:cNvSpPr txBox="1"/>
          <p:nvPr/>
        </p:nvSpPr>
        <p:spPr>
          <a:xfrm>
            <a:off x="393375" y="356825"/>
            <a:ext cx="4999800" cy="7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1" lang="es" sz="26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Tablas de hecho: concepto</a:t>
            </a:r>
            <a:endParaRPr b="0" i="0" sz="2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7" name="Google Shape;237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3375" y="1371725"/>
            <a:ext cx="1644325" cy="16110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42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36"/>
          <p:cNvSpPr txBox="1"/>
          <p:nvPr/>
        </p:nvSpPr>
        <p:spPr>
          <a:xfrm>
            <a:off x="2190100" y="1295525"/>
            <a:ext cx="6404400" cy="320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3810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" sz="2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Son utilizadas para el modelo analítico de un sistema de información de base de datos. </a:t>
            </a:r>
            <a:endParaRPr b="0" i="0" sz="22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3810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3810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" sz="2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 segmento de </a:t>
            </a:r>
            <a:r>
              <a:rPr b="1" i="0" lang="es" sz="2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Analítica de Datos,</a:t>
            </a:r>
            <a:r>
              <a:rPr b="0" i="0" lang="es" sz="2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basado en </a:t>
            </a:r>
            <a:r>
              <a:rPr b="1" i="0" lang="es" sz="2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Business Intelligence</a:t>
            </a:r>
            <a:r>
              <a:rPr b="0" i="0" lang="es" sz="2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se apoya en tablas de hecho y dimensionales para obtener las métricas de reportes que los usuarios buscan.</a:t>
            </a:r>
            <a:endParaRPr b="0" i="0" sz="22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44" name="Google Shape;244;p36"/>
          <p:cNvSpPr txBox="1"/>
          <p:nvPr/>
        </p:nvSpPr>
        <p:spPr>
          <a:xfrm>
            <a:off x="393375" y="356825"/>
            <a:ext cx="4999800" cy="7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1" lang="es" sz="26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Tablas de hecho: concepto</a:t>
            </a:r>
            <a:endParaRPr b="0" i="0" sz="2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5" name="Google Shape;245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3375" y="1371725"/>
            <a:ext cx="1644325" cy="16110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Google Shape;250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37"/>
          <p:cNvSpPr txBox="1"/>
          <p:nvPr/>
        </p:nvSpPr>
        <p:spPr>
          <a:xfrm>
            <a:off x="2190100" y="1295525"/>
            <a:ext cx="6404400" cy="320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3810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Su principal beneficio surge cuando debemos obtener métricas para armar, por ejemplo, reportes utilizando </a:t>
            </a:r>
            <a:r>
              <a:rPr b="1" i="0" lang="es" sz="2000" u="sng" cap="none" strike="noStrik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Power BI</a:t>
            </a:r>
            <a:r>
              <a:rPr b="0" i="0" lang="es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Tableau, u otra herramienta similar. </a:t>
            </a:r>
            <a:endParaRPr b="0" i="0" sz="20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3810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3810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Nuestra </a:t>
            </a:r>
            <a:r>
              <a:rPr lang="es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DB</a:t>
            </a:r>
            <a:r>
              <a:rPr b="0" i="0" lang="es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podría incluir tablas de hecho sin relación alguna con el </a:t>
            </a:r>
            <a:r>
              <a:rPr b="1" i="0" lang="es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Schema</a:t>
            </a:r>
            <a:r>
              <a:rPr b="0" i="0" lang="es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albergando s</a:t>
            </a:r>
            <a:r>
              <a:rPr lang="es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ó</a:t>
            </a:r>
            <a:r>
              <a:rPr b="0" i="0" lang="es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lo los “</a:t>
            </a:r>
            <a:r>
              <a:rPr b="0" i="1" lang="es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números importantes</a:t>
            </a:r>
            <a:r>
              <a:rPr b="0" i="0" lang="es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”.</a:t>
            </a:r>
            <a:endParaRPr b="0" i="0" sz="20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52" name="Google Shape;252;p37"/>
          <p:cNvSpPr txBox="1"/>
          <p:nvPr/>
        </p:nvSpPr>
        <p:spPr>
          <a:xfrm>
            <a:off x="393375" y="356825"/>
            <a:ext cx="4999800" cy="7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1" lang="es" sz="26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Tablas de hecho: aplicación</a:t>
            </a:r>
            <a:endParaRPr b="0" i="0" sz="2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3" name="Google Shape;253;p3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93375" y="1295525"/>
            <a:ext cx="1652724" cy="1652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8"/>
          <p:cNvSpPr txBox="1"/>
          <p:nvPr/>
        </p:nvSpPr>
        <p:spPr>
          <a:xfrm>
            <a:off x="369800" y="718200"/>
            <a:ext cx="8292300" cy="279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0" i="0" sz="3000" u="none" cap="none" strike="noStrike">
              <a:solidFill>
                <a:srgbClr val="E8E7E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1" lang="es" sz="3000" u="none" cap="none" strike="noStrike">
                <a:solidFill>
                  <a:srgbClr val="EEFF41"/>
                </a:solidFill>
                <a:latin typeface="Anton"/>
                <a:ea typeface="Anton"/>
                <a:cs typeface="Anton"/>
                <a:sym typeface="Anton"/>
              </a:rPr>
              <a:t>¡PARA PENSAR!</a:t>
            </a:r>
            <a:endParaRPr b="0" i="1" sz="3000" u="none" cap="none" strike="noStrike">
              <a:solidFill>
                <a:srgbClr val="EEFF4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i="1" sz="1800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i="1" sz="2000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lang="es" sz="20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endParaRPr sz="2000">
              <a:solidFill>
                <a:srgbClr val="E8E7E3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t/>
            </a:r>
            <a:endParaRPr i="1" sz="2000">
              <a:solidFill>
                <a:schemeClr val="lt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E8E7E3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259" name="Google Shape;259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31925" y="-24125"/>
            <a:ext cx="1186525" cy="1186525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38"/>
          <p:cNvSpPr txBox="1"/>
          <p:nvPr/>
        </p:nvSpPr>
        <p:spPr>
          <a:xfrm>
            <a:off x="549150" y="3148875"/>
            <a:ext cx="3182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💬 </a:t>
            </a:r>
            <a:r>
              <a:rPr lang="es" sz="1600" u="sng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CONTESTA EN EL CHAT</a:t>
            </a:r>
            <a:endParaRPr/>
          </a:p>
        </p:txBody>
      </p:sp>
      <p:pic>
        <p:nvPicPr>
          <p:cNvPr id="261" name="Google Shape;261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80650" y="1555175"/>
            <a:ext cx="4179801" cy="3337975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38"/>
          <p:cNvSpPr txBox="1"/>
          <p:nvPr/>
        </p:nvSpPr>
        <p:spPr>
          <a:xfrm>
            <a:off x="437025" y="1669675"/>
            <a:ext cx="3747000" cy="127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i="1" lang="es" sz="18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Viendo de nuevo el </a:t>
            </a:r>
            <a:endParaRPr i="1" sz="1800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i="1" lang="es" sz="18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Diagrama de Entidad-Relación…</a:t>
            </a:r>
            <a:endParaRPr i="1" sz="1800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i="1" lang="es" sz="18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¿Cuál es una tabla de hecho?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F89D2"/>
            </a:gs>
            <a:gs pos="100000">
              <a:srgbClr val="E0FF00"/>
            </a:gs>
          </a:gsLst>
          <a:lin ang="10800025" scaled="0"/>
        </a:gradFill>
      </p:bgPr>
    </p:bg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9"/>
          <p:cNvSpPr txBox="1"/>
          <p:nvPr/>
        </p:nvSpPr>
        <p:spPr>
          <a:xfrm>
            <a:off x="1398000" y="1830275"/>
            <a:ext cx="6348000" cy="138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" sz="3600" u="none" cap="none" strike="noStrike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¡VAMOS A PRACTICAR UN POCO!</a:t>
            </a:r>
            <a:endParaRPr b="0" i="1" sz="3600" u="none" cap="none" strike="noStrike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i="1" lang="es" sz="2200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CODE PARTE 1:B</a:t>
            </a:r>
            <a:endParaRPr i="1" sz="2200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268" name="Google Shape;268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0"/>
          <p:cNvSpPr txBox="1"/>
          <p:nvPr/>
        </p:nvSpPr>
        <p:spPr>
          <a:xfrm>
            <a:off x="369800" y="718200"/>
            <a:ext cx="8292300" cy="279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0" i="0" sz="3000" u="none" cap="none" strike="noStrike">
              <a:solidFill>
                <a:srgbClr val="E8E7E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i="1" lang="es" sz="3000">
                <a:solidFill>
                  <a:srgbClr val="EEFF41"/>
                </a:solidFill>
                <a:latin typeface="Anton"/>
                <a:ea typeface="Anton"/>
                <a:cs typeface="Anton"/>
                <a:sym typeface="Anton"/>
              </a:rPr>
              <a:t>PRO TIP: COHORTS y TABLAS DE RENCION</a:t>
            </a:r>
            <a:endParaRPr b="0" i="1" sz="3000" u="none" cap="none" strike="noStrike">
              <a:solidFill>
                <a:srgbClr val="EEFF4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i="1" sz="1800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i="1" sz="2000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lang="es" sz="20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endParaRPr sz="2000">
              <a:solidFill>
                <a:srgbClr val="E8E7E3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t/>
            </a:r>
            <a:endParaRPr i="1" sz="2000">
              <a:solidFill>
                <a:schemeClr val="lt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E8E7E3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274" name="Google Shape;274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31925" y="-24125"/>
            <a:ext cx="1186525" cy="1186525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40"/>
          <p:cNvSpPr txBox="1"/>
          <p:nvPr/>
        </p:nvSpPr>
        <p:spPr>
          <a:xfrm>
            <a:off x="437025" y="1669675"/>
            <a:ext cx="41799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i="1" lang="es" sz="15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Miren la tabla de hecho que creamos con esa query que armamos.</a:t>
            </a:r>
            <a:endParaRPr i="1" sz="1500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i="1" lang="es" sz="15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En las empresas se suelen usar variables llamadas cohort, para hacer cortes de clientes y segmentar. </a:t>
            </a:r>
            <a:endParaRPr b="1" i="1" sz="15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i="1" lang="es" sz="15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Esta </a:t>
            </a:r>
            <a:r>
              <a:rPr i="1" lang="es" sz="15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separación</a:t>
            </a:r>
            <a:r>
              <a:rPr i="1" lang="es" sz="15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nos permite crear grupos de clientes y entender sus comportamientos.</a:t>
            </a:r>
            <a:endParaRPr i="1" sz="1500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276" name="Google Shape;276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18442" y="1924975"/>
            <a:ext cx="3560683" cy="2792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0FF00"/>
            </a:gs>
            <a:gs pos="100000">
              <a:srgbClr val="3CEFAB"/>
            </a:gs>
          </a:gsLst>
          <a:lin ang="10800025" scaled="0"/>
        </a:gradFill>
      </p:bgPr>
    </p:bg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1"/>
          <p:cNvSpPr txBox="1"/>
          <p:nvPr/>
        </p:nvSpPr>
        <p:spPr>
          <a:xfrm>
            <a:off x="1060199" y="2077193"/>
            <a:ext cx="70236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" sz="36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TABLAS DIMENSIONALES</a:t>
            </a:r>
            <a:endParaRPr b="0" i="1" sz="3600" u="none" cap="none" strike="noStrike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282" name="Google Shape;282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46150" y="4444700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CEFAB"/>
        </a:solid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/>
        </p:nvSpPr>
        <p:spPr>
          <a:xfrm>
            <a:off x="4055975" y="1804025"/>
            <a:ext cx="4698600" cy="52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Char char="●"/>
            </a:pPr>
            <a:r>
              <a:rPr b="0" i="0" lang="es" sz="18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Conocer los conceptos generales.</a:t>
            </a:r>
            <a:endParaRPr b="0" i="0" sz="1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69" name="Google Shape;69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5"/>
          <p:cNvSpPr txBox="1"/>
          <p:nvPr/>
        </p:nvSpPr>
        <p:spPr>
          <a:xfrm>
            <a:off x="450050" y="2961700"/>
            <a:ext cx="36327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1" lang="es" sz="30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OBJETIVOS DE LA CLASE</a:t>
            </a:r>
            <a:endParaRPr b="0" i="1" sz="30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71" name="Google Shape;71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87888" y="1744350"/>
            <a:ext cx="1186525" cy="1186525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5"/>
          <p:cNvSpPr txBox="1"/>
          <p:nvPr/>
        </p:nvSpPr>
        <p:spPr>
          <a:xfrm>
            <a:off x="4055975" y="2440137"/>
            <a:ext cx="4565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 Light"/>
              <a:buChar char="●"/>
            </a:pP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Identificar los diferentes tipos de tablas.</a:t>
            </a:r>
            <a:endParaRPr/>
          </a:p>
        </p:txBody>
      </p:sp>
      <p:sp>
        <p:nvSpPr>
          <p:cNvPr id="73" name="Google Shape;73;p15"/>
          <p:cNvSpPr txBox="1"/>
          <p:nvPr/>
        </p:nvSpPr>
        <p:spPr>
          <a:xfrm>
            <a:off x="4055975" y="3035562"/>
            <a:ext cx="4184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Font typeface="Helvetica Neue Light"/>
              <a:buChar char="●"/>
            </a:pP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Identificar los tipos de relación.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" name="Google Shape;287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42"/>
          <p:cNvSpPr txBox="1"/>
          <p:nvPr/>
        </p:nvSpPr>
        <p:spPr>
          <a:xfrm>
            <a:off x="2190100" y="1371725"/>
            <a:ext cx="6564300" cy="310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3810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" sz="21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Las </a:t>
            </a:r>
            <a:r>
              <a:rPr b="1" i="0" lang="es" sz="2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tablas dimensionales</a:t>
            </a:r>
            <a:r>
              <a:rPr b="0" i="0" lang="es" sz="21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brindan información uniforme con datos asociados a otras </a:t>
            </a:r>
            <a:r>
              <a:rPr lang="es" sz="2100">
                <a:latin typeface="Helvetica Neue Light"/>
                <a:ea typeface="Helvetica Neue Light"/>
                <a:cs typeface="Helvetica Neue Light"/>
                <a:sym typeface="Helvetica Neue Light"/>
              </a:rPr>
              <a:t>tablas</a:t>
            </a:r>
            <a:r>
              <a:rPr b="0" i="0" lang="es" sz="21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b="0" i="0" sz="21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3810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3810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" sz="21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 diferencia de las </a:t>
            </a:r>
            <a:r>
              <a:rPr b="1" i="0" lang="es" sz="2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tablas de hecho</a:t>
            </a:r>
            <a:r>
              <a:rPr b="0" i="0" lang="es" sz="21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estas portarán datos adicionales relacionados con la información de las tablas de hecho.</a:t>
            </a:r>
            <a:endParaRPr b="0" i="0" sz="21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89" name="Google Shape;289;p42"/>
          <p:cNvSpPr txBox="1"/>
          <p:nvPr/>
        </p:nvSpPr>
        <p:spPr>
          <a:xfrm>
            <a:off x="393375" y="356825"/>
            <a:ext cx="4999800" cy="7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1" lang="es" sz="26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Tablas dimensionales: concepto</a:t>
            </a:r>
            <a:endParaRPr b="0" i="0" sz="2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0" name="Google Shape;290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3375" y="1371725"/>
            <a:ext cx="1644325" cy="16110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Google Shape;295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43"/>
          <p:cNvSpPr txBox="1"/>
          <p:nvPr/>
        </p:nvSpPr>
        <p:spPr>
          <a:xfrm>
            <a:off x="2023675" y="1066925"/>
            <a:ext cx="6999300" cy="35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381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L</a:t>
            </a:r>
            <a:r>
              <a:rPr b="0" i="0" lang="es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 información que podrán alojar las tablas dimensionales abarca desde datos básicos que contenga el </a:t>
            </a:r>
            <a:r>
              <a:rPr lang="es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esquema</a:t>
            </a:r>
            <a:r>
              <a:rPr b="0" i="0" lang="es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hasta </a:t>
            </a:r>
            <a:r>
              <a:rPr lang="es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datos mas complejos como</a:t>
            </a:r>
            <a:r>
              <a:rPr b="0" i="0" lang="es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:</a:t>
            </a:r>
            <a:endParaRPr b="0" i="0" sz="1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marR="381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1800"/>
              <a:buFont typeface="Helvetica Neue Light"/>
              <a:buChar char="●"/>
            </a:pPr>
            <a:r>
              <a:rPr lang="es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D</a:t>
            </a:r>
            <a:r>
              <a:rPr b="0" i="0" lang="es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atos demográficos detallados.</a:t>
            </a:r>
            <a:endParaRPr b="0" i="0" sz="1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marR="381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1800"/>
              <a:buFont typeface="Helvetica Neue Light"/>
              <a:buChar char="●"/>
            </a:pPr>
            <a:r>
              <a:rPr lang="es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D</a:t>
            </a:r>
            <a:r>
              <a:rPr b="0" i="0" lang="es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atos de perfil de los usuarios.</a:t>
            </a:r>
            <a:endParaRPr b="0" i="0" sz="1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marR="381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1800"/>
              <a:buFont typeface="Helvetica Neue Light"/>
              <a:buChar char="●"/>
            </a:pPr>
            <a:r>
              <a:rPr lang="es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P</a:t>
            </a:r>
            <a:r>
              <a:rPr b="0" i="0" lang="es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referencias de</a:t>
            </a:r>
            <a:r>
              <a:rPr lang="es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 los usuarios</a:t>
            </a:r>
            <a:r>
              <a:rPr b="0" i="0" lang="es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b="0" i="0" sz="1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381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Entre otros. </a:t>
            </a:r>
            <a:endParaRPr b="0" i="0" sz="1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381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97" name="Google Shape;297;p43"/>
          <p:cNvSpPr txBox="1"/>
          <p:nvPr/>
        </p:nvSpPr>
        <p:spPr>
          <a:xfrm>
            <a:off x="393375" y="356825"/>
            <a:ext cx="4999800" cy="7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1" lang="es" sz="26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Tablas dimensionales: información</a:t>
            </a:r>
            <a:endParaRPr b="0" i="0" sz="2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8" name="Google Shape;298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3375" y="1066925"/>
            <a:ext cx="1504826" cy="1504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Google Shape;303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44"/>
          <p:cNvSpPr txBox="1"/>
          <p:nvPr/>
        </p:nvSpPr>
        <p:spPr>
          <a:xfrm>
            <a:off x="1871275" y="1066925"/>
            <a:ext cx="6883200" cy="35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3810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Toda la información adicional y detallada permitirá tener </a:t>
            </a:r>
            <a:r>
              <a:rPr b="1" i="0" lang="es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métricas efectivas,</a:t>
            </a:r>
            <a:r>
              <a:rPr b="0" i="0" lang="es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y generar </a:t>
            </a:r>
            <a:r>
              <a:rPr b="1" i="0" lang="es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aportes de valor</a:t>
            </a:r>
            <a:r>
              <a:rPr b="0" i="0" lang="es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a las campañas publicitarias y/o de Marketing.</a:t>
            </a:r>
            <a:endParaRPr b="0" i="0" sz="1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3810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Además, mantener una topología del tipo estrella entre todo el cúmulo de información</a:t>
            </a:r>
            <a:r>
              <a:rPr lang="es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,</a:t>
            </a:r>
            <a:r>
              <a:rPr b="0" i="0" lang="es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permite aplicar la normalización de bases de datos de la forma más óptima.</a:t>
            </a:r>
            <a:endParaRPr b="0" i="0" sz="1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05" name="Google Shape;305;p44"/>
          <p:cNvSpPr txBox="1"/>
          <p:nvPr/>
        </p:nvSpPr>
        <p:spPr>
          <a:xfrm>
            <a:off x="393375" y="356825"/>
            <a:ext cx="4999800" cy="7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1" lang="es" sz="26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Tablas dimensionales: beneficios</a:t>
            </a:r>
            <a:endParaRPr b="0" i="0" sz="2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6" name="Google Shape;306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3375" y="1066925"/>
            <a:ext cx="1477900" cy="147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5"/>
          <p:cNvSpPr txBox="1"/>
          <p:nvPr/>
        </p:nvSpPr>
        <p:spPr>
          <a:xfrm>
            <a:off x="369800" y="718200"/>
            <a:ext cx="8292300" cy="279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0" i="0" sz="3000" u="none" cap="none" strike="noStrike">
              <a:solidFill>
                <a:srgbClr val="E8E7E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1" lang="es" sz="3000" u="none" cap="none" strike="noStrike">
                <a:solidFill>
                  <a:srgbClr val="EEFF41"/>
                </a:solidFill>
                <a:latin typeface="Anton"/>
                <a:ea typeface="Anton"/>
                <a:cs typeface="Anton"/>
                <a:sym typeface="Anton"/>
              </a:rPr>
              <a:t>¡PARA PENSAR!</a:t>
            </a:r>
            <a:endParaRPr b="0" i="1" sz="3000" u="none" cap="none" strike="noStrike">
              <a:solidFill>
                <a:srgbClr val="EEFF4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i="1" sz="1800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i="1" sz="2000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lang="es" sz="20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endParaRPr sz="2000">
              <a:solidFill>
                <a:srgbClr val="E8E7E3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t/>
            </a:r>
            <a:endParaRPr i="1" sz="2000">
              <a:solidFill>
                <a:schemeClr val="lt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E8E7E3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312" name="Google Shape;312;p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31925" y="-24125"/>
            <a:ext cx="1186525" cy="1186525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45"/>
          <p:cNvSpPr txBox="1"/>
          <p:nvPr/>
        </p:nvSpPr>
        <p:spPr>
          <a:xfrm>
            <a:off x="549150" y="3148875"/>
            <a:ext cx="3182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💬 </a:t>
            </a:r>
            <a:r>
              <a:rPr lang="es" sz="1600" u="sng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CONTESTA EN EL CHAT</a:t>
            </a:r>
            <a:endParaRPr/>
          </a:p>
        </p:txBody>
      </p:sp>
      <p:pic>
        <p:nvPicPr>
          <p:cNvPr id="314" name="Google Shape;314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80650" y="1555175"/>
            <a:ext cx="4179801" cy="3337975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45"/>
          <p:cNvSpPr txBox="1"/>
          <p:nvPr/>
        </p:nvSpPr>
        <p:spPr>
          <a:xfrm>
            <a:off x="437025" y="1669675"/>
            <a:ext cx="3747000" cy="127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i="1" lang="es" sz="18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Viendo de nuevo el </a:t>
            </a:r>
            <a:endParaRPr i="1" sz="1800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i="1" lang="es" sz="18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Diagrama de Entidad-Relación…</a:t>
            </a:r>
            <a:endParaRPr i="1" sz="1800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i="1" lang="es" sz="18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¿Cuál es una tabla dimensional?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F89D2"/>
            </a:gs>
            <a:gs pos="100000">
              <a:srgbClr val="E0FF00"/>
            </a:gs>
          </a:gsLst>
          <a:lin ang="10800025" scaled="0"/>
        </a:gradFill>
      </p:bgPr>
    </p:bg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6"/>
          <p:cNvSpPr txBox="1"/>
          <p:nvPr/>
        </p:nvSpPr>
        <p:spPr>
          <a:xfrm>
            <a:off x="1398000" y="1830275"/>
            <a:ext cx="6348000" cy="138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" sz="3600" u="none" cap="none" strike="noStrike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¡V</a:t>
            </a:r>
            <a:r>
              <a:rPr i="1" lang="es" sz="3600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EAMOS ALGUNOS EJEMPLOS</a:t>
            </a:r>
            <a:r>
              <a:rPr b="0" i="1" lang="es" sz="3600" u="none" cap="none" strike="noStrike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!</a:t>
            </a:r>
            <a:endParaRPr b="0" i="1" sz="3600" u="none" cap="none" strike="noStrike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i="1" lang="es" sz="2200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CODE PARTE 1:C</a:t>
            </a:r>
            <a:endParaRPr i="1" sz="2200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321" name="Google Shape;321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7"/>
          <p:cNvSpPr txBox="1"/>
          <p:nvPr/>
        </p:nvSpPr>
        <p:spPr>
          <a:xfrm>
            <a:off x="2657700" y="2394100"/>
            <a:ext cx="3828600" cy="112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0" i="0" lang="es" sz="6000" u="none" cap="none" strike="noStrike">
                <a:solidFill>
                  <a:srgbClr val="E8E7E3"/>
                </a:solidFill>
                <a:latin typeface="Arial"/>
                <a:ea typeface="Arial"/>
                <a:cs typeface="Arial"/>
                <a:sym typeface="Arial"/>
              </a:rPr>
              <a:t>☕ </a:t>
            </a:r>
            <a:endParaRPr b="0" i="0" sz="6000" u="none" cap="none" strike="noStrike">
              <a:solidFill>
                <a:srgbClr val="E8E7E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0" i="1" lang="es" sz="6000" u="none" cap="none" strike="noStrike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BREAK</a:t>
            </a:r>
            <a:endParaRPr b="0" i="1" sz="6000" u="none" cap="none" strike="noStrike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chemeClr val="lt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s" sz="2100" u="none" cap="none" strike="noStrik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rPr>
              <a:t>¡5/10 MINUTOS Y VOLVEMOS!</a:t>
            </a:r>
            <a:endParaRPr b="0" i="0" sz="2100" u="none" cap="none" strike="noStrike">
              <a:solidFill>
                <a:schemeClr val="lt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b="0" i="1" sz="4000" u="none" cap="none" strike="noStrike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8"/>
          <p:cNvSpPr txBox="1"/>
          <p:nvPr/>
        </p:nvSpPr>
        <p:spPr>
          <a:xfrm>
            <a:off x="2187450" y="1848600"/>
            <a:ext cx="48027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i="1" lang="es" sz="36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ÍNDICES</a:t>
            </a:r>
            <a:r>
              <a:rPr i="1" lang="es" sz="36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/</a:t>
            </a:r>
            <a:r>
              <a:rPr b="0" i="1" lang="es" sz="3600" u="none" cap="none" strike="noStrike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CLAVES</a:t>
            </a:r>
            <a:endParaRPr b="0" i="1" sz="3600" u="none" cap="none" strike="noStrike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6" name="Google Shape;336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49"/>
          <p:cNvSpPr txBox="1"/>
          <p:nvPr/>
        </p:nvSpPr>
        <p:spPr>
          <a:xfrm>
            <a:off x="2123200" y="1295525"/>
            <a:ext cx="6773400" cy="310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3810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 el </a:t>
            </a:r>
            <a:r>
              <a:rPr b="1" i="0" lang="es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ecosistema de la </a:t>
            </a:r>
            <a:r>
              <a:rPr b="1" lang="es" sz="1700">
                <a:latin typeface="Helvetica Neue"/>
                <a:ea typeface="Helvetica Neue"/>
                <a:cs typeface="Helvetica Neue"/>
                <a:sym typeface="Helvetica Neue"/>
              </a:rPr>
              <a:t>DB</a:t>
            </a:r>
            <a:r>
              <a:rPr b="0" i="0" lang="es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l</a:t>
            </a:r>
            <a:r>
              <a:rPr lang="es" sz="1700">
                <a:latin typeface="Helvetica Neue Light"/>
                <a:ea typeface="Helvetica Neue Light"/>
                <a:cs typeface="Helvetica Neue Light"/>
                <a:sym typeface="Helvetica Neue Light"/>
              </a:rPr>
              <a:t>a</a:t>
            </a:r>
            <a:r>
              <a:rPr b="0" i="0" lang="es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 claves e índices son fundamentales, tanto para la normalización de la información, como para su posterior búsqueda y relación entre tablas de almacenamiento.</a:t>
            </a:r>
            <a:endParaRPr b="0" i="0" sz="17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3810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7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Se los considera como un grupo de datos que vinculan a una o varias columnas de diferentes tablas, creando entre ellas una relación de contenido.</a:t>
            </a:r>
            <a:endParaRPr sz="15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3810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38" name="Google Shape;338;p49"/>
          <p:cNvSpPr txBox="1"/>
          <p:nvPr/>
        </p:nvSpPr>
        <p:spPr>
          <a:xfrm>
            <a:off x="393375" y="356825"/>
            <a:ext cx="4999800" cy="7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1" lang="es" sz="26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Clave</a:t>
            </a:r>
            <a:r>
              <a:rPr i="1" lang="es" sz="2600">
                <a:latin typeface="Anton"/>
                <a:ea typeface="Anton"/>
                <a:cs typeface="Anton"/>
                <a:sym typeface="Anton"/>
              </a:rPr>
              <a:t>s</a:t>
            </a:r>
            <a:endParaRPr b="0" i="0" sz="2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9" name="Google Shape;339;p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8100" y="1295525"/>
            <a:ext cx="1876575" cy="187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" name="Google Shape;344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50"/>
          <p:cNvSpPr txBox="1"/>
          <p:nvPr/>
        </p:nvSpPr>
        <p:spPr>
          <a:xfrm>
            <a:off x="2527075" y="1219325"/>
            <a:ext cx="6379800" cy="33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3810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" sz="2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Podemos destacar la importancia de </a:t>
            </a:r>
            <a:r>
              <a:rPr lang="es" sz="2300">
                <a:latin typeface="Helvetica Neue Light"/>
                <a:ea typeface="Helvetica Neue Light"/>
                <a:cs typeface="Helvetica Neue Light"/>
                <a:sym typeface="Helvetica Neue Light"/>
              </a:rPr>
              <a:t>los mismos </a:t>
            </a:r>
            <a:r>
              <a:rPr b="0" i="0" lang="es" sz="2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para acelerar las consultas de información (</a:t>
            </a:r>
            <a:r>
              <a:rPr lang="es" sz="2300">
                <a:latin typeface="Helvetica Neue Light"/>
                <a:ea typeface="Helvetica Neue Light"/>
                <a:cs typeface="Helvetica Neue Light"/>
                <a:sym typeface="Helvetica Neue Light"/>
              </a:rPr>
              <a:t>optimización</a:t>
            </a:r>
            <a:r>
              <a:rPr b="0" i="0" lang="es" sz="2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 consultas), algo que se vuelve mucho más efectivo cuando una tabla con datos crece considerablemente.</a:t>
            </a:r>
            <a:endParaRPr b="0" i="0" sz="23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3810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23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46" name="Google Shape;346;p50"/>
          <p:cNvSpPr txBox="1"/>
          <p:nvPr/>
        </p:nvSpPr>
        <p:spPr>
          <a:xfrm>
            <a:off x="393375" y="356825"/>
            <a:ext cx="4999800" cy="7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1" lang="es" sz="26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Claves: beneficio</a:t>
            </a:r>
            <a:endParaRPr b="0" i="0" sz="2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7" name="Google Shape;347;p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3375" y="1219325"/>
            <a:ext cx="2069875" cy="206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2" name="Google Shape;352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51"/>
          <p:cNvSpPr txBox="1"/>
          <p:nvPr/>
        </p:nvSpPr>
        <p:spPr>
          <a:xfrm>
            <a:off x="393375" y="356825"/>
            <a:ext cx="4999800" cy="7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i="1" lang="es" sz="2600">
                <a:latin typeface="Anton"/>
                <a:ea typeface="Anton"/>
                <a:cs typeface="Anton"/>
                <a:sym typeface="Anton"/>
              </a:rPr>
              <a:t>Claves</a:t>
            </a:r>
            <a:endParaRPr b="0" i="0" sz="2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4" name="Google Shape;354;p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8100" y="1295525"/>
            <a:ext cx="1876575" cy="1876575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51"/>
          <p:cNvSpPr txBox="1"/>
          <p:nvPr/>
        </p:nvSpPr>
        <p:spPr>
          <a:xfrm>
            <a:off x="2326600" y="990725"/>
            <a:ext cx="6351300" cy="36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3810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" sz="21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 el momento en el que definimos una tabla, es cuando </a:t>
            </a:r>
            <a:r>
              <a:rPr lang="es" sz="2100">
                <a:latin typeface="Helvetica Neue Light"/>
                <a:ea typeface="Helvetica Neue Light"/>
                <a:cs typeface="Helvetica Neue Light"/>
                <a:sym typeface="Helvetica Neue Light"/>
              </a:rPr>
              <a:t>la clave/</a:t>
            </a:r>
            <a:r>
              <a:rPr b="0" i="0" lang="es" sz="21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índice debe ser especificad</a:t>
            </a:r>
            <a:r>
              <a:rPr lang="es" sz="2100">
                <a:latin typeface="Helvetica Neue Light"/>
                <a:ea typeface="Helvetica Neue Light"/>
                <a:cs typeface="Helvetica Neue Light"/>
                <a:sym typeface="Helvetica Neue Light"/>
              </a:rPr>
              <a:t>a</a:t>
            </a:r>
            <a:r>
              <a:rPr b="0" i="0" lang="es" sz="21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correctamente. </a:t>
            </a:r>
            <a:endParaRPr b="0" i="0" sz="21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3810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" sz="21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Si bien las tablas pueden modificarse, aplicar un índice desde el principio es la mejor opción para todo el </a:t>
            </a:r>
            <a:r>
              <a:rPr b="1" i="0" lang="es" sz="2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schema</a:t>
            </a:r>
            <a:r>
              <a:rPr b="0" i="0" lang="es" sz="21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b="0" i="0" sz="21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/>
          <p:nvPr>
            <p:ph type="ctrTitle"/>
          </p:nvPr>
        </p:nvSpPr>
        <p:spPr>
          <a:xfrm>
            <a:off x="176575" y="199288"/>
            <a:ext cx="7552800" cy="422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</a:pPr>
            <a:r>
              <a:rPr i="1" lang="es" sz="2000">
                <a:latin typeface="Anton"/>
                <a:ea typeface="Anton"/>
                <a:cs typeface="Anton"/>
                <a:sym typeface="Anton"/>
              </a:rPr>
              <a:t>MAPA DE CONCEPTOS CLASE 8</a:t>
            </a:r>
            <a:endParaRPr i="1" sz="20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79" name="Google Shape;79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23862" y="90575"/>
            <a:ext cx="1634174" cy="63985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6"/>
          <p:cNvSpPr/>
          <p:nvPr/>
        </p:nvSpPr>
        <p:spPr>
          <a:xfrm>
            <a:off x="3271488" y="3563508"/>
            <a:ext cx="1657800" cy="602400"/>
          </a:xfrm>
          <a:prstGeom prst="rect">
            <a:avLst/>
          </a:prstGeom>
          <a:solidFill>
            <a:srgbClr val="3CEF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" sz="1100" u="none" cap="none" strike="noStrike">
                <a:solidFill>
                  <a:srgbClr val="22222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CLAVES</a:t>
            </a:r>
            <a:endParaRPr b="0" i="0" sz="1100" u="none" cap="none" strike="noStrike">
              <a:solidFill>
                <a:srgbClr val="22222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82" name="Google Shape;82;p16"/>
          <p:cNvSpPr/>
          <p:nvPr/>
        </p:nvSpPr>
        <p:spPr>
          <a:xfrm>
            <a:off x="295984" y="2692053"/>
            <a:ext cx="1452900" cy="6024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" sz="11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TABLAS</a:t>
            </a:r>
            <a:endParaRPr b="0" i="0" sz="11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83" name="Google Shape;83;p16"/>
          <p:cNvSpPr/>
          <p:nvPr/>
        </p:nvSpPr>
        <p:spPr>
          <a:xfrm>
            <a:off x="3271488" y="1653750"/>
            <a:ext cx="1657800" cy="602400"/>
          </a:xfrm>
          <a:prstGeom prst="rect">
            <a:avLst/>
          </a:prstGeom>
          <a:solidFill>
            <a:srgbClr val="3CEF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" sz="1100" u="none" cap="none" strike="noStrike">
                <a:solidFill>
                  <a:srgbClr val="22222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TIPOS DE TABLAS</a:t>
            </a:r>
            <a:endParaRPr b="0" i="0" sz="1100" u="none" cap="none" strike="noStrike">
              <a:solidFill>
                <a:srgbClr val="22222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84" name="Google Shape;84;p16"/>
          <p:cNvCxnSpPr>
            <a:stCxn id="82" idx="3"/>
            <a:endCxn id="83" idx="1"/>
          </p:cNvCxnSpPr>
          <p:nvPr/>
        </p:nvCxnSpPr>
        <p:spPr>
          <a:xfrm flipH="1" rot="10800000">
            <a:off x="1748884" y="1954953"/>
            <a:ext cx="1522500" cy="1038300"/>
          </a:xfrm>
          <a:prstGeom prst="bentConnector3">
            <a:avLst>
              <a:gd fmla="val 50003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med" w="med" type="oval"/>
          </a:ln>
        </p:spPr>
      </p:cxnSp>
      <p:cxnSp>
        <p:nvCxnSpPr>
          <p:cNvPr id="85" name="Google Shape;85;p16"/>
          <p:cNvCxnSpPr>
            <a:stCxn id="82" idx="3"/>
            <a:endCxn id="81" idx="1"/>
          </p:cNvCxnSpPr>
          <p:nvPr/>
        </p:nvCxnSpPr>
        <p:spPr>
          <a:xfrm>
            <a:off x="1748884" y="2993253"/>
            <a:ext cx="1522500" cy="871500"/>
          </a:xfrm>
          <a:prstGeom prst="bentConnector3">
            <a:avLst>
              <a:gd fmla="val 50003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med" w="med" type="oval"/>
          </a:ln>
        </p:spPr>
      </p:cxnSp>
      <p:sp>
        <p:nvSpPr>
          <p:cNvPr id="86" name="Google Shape;86;p16"/>
          <p:cNvSpPr/>
          <p:nvPr/>
        </p:nvSpPr>
        <p:spPr>
          <a:xfrm>
            <a:off x="6855988" y="2390702"/>
            <a:ext cx="1657800" cy="602400"/>
          </a:xfrm>
          <a:prstGeom prst="rect">
            <a:avLst/>
          </a:prstGeom>
          <a:solidFill>
            <a:srgbClr val="3CEF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" sz="1100" u="none" cap="none" strike="noStrike">
                <a:solidFill>
                  <a:srgbClr val="22222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DIMENSIONALES</a:t>
            </a:r>
            <a:endParaRPr b="0" i="0" sz="1100" u="none" cap="none" strike="noStrike">
              <a:solidFill>
                <a:srgbClr val="22222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87" name="Google Shape;87;p16"/>
          <p:cNvSpPr/>
          <p:nvPr/>
        </p:nvSpPr>
        <p:spPr>
          <a:xfrm>
            <a:off x="6855988" y="3127642"/>
            <a:ext cx="1657800" cy="602400"/>
          </a:xfrm>
          <a:prstGeom prst="rect">
            <a:avLst/>
          </a:prstGeom>
          <a:solidFill>
            <a:srgbClr val="3CEF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100" u="none" cap="none" strike="noStrike">
                <a:solidFill>
                  <a:srgbClr val="22222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FORÁNEA E ÍNDICE</a:t>
            </a:r>
            <a:endParaRPr b="0" i="0" sz="1100" u="none" cap="none" strike="noStrike">
              <a:solidFill>
                <a:srgbClr val="22222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88" name="Google Shape;88;p16"/>
          <p:cNvSpPr/>
          <p:nvPr/>
        </p:nvSpPr>
        <p:spPr>
          <a:xfrm>
            <a:off x="6855988" y="916811"/>
            <a:ext cx="1657800" cy="602400"/>
          </a:xfrm>
          <a:prstGeom prst="rect">
            <a:avLst/>
          </a:prstGeom>
          <a:solidFill>
            <a:srgbClr val="3CEF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" sz="1100" u="none" cap="none" strike="noStrike">
                <a:solidFill>
                  <a:srgbClr val="22222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DE HECHO</a:t>
            </a:r>
            <a:endParaRPr b="0" i="0" sz="1100" u="none" cap="none" strike="noStrike">
              <a:solidFill>
                <a:srgbClr val="22222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89" name="Google Shape;89;p16"/>
          <p:cNvSpPr/>
          <p:nvPr/>
        </p:nvSpPr>
        <p:spPr>
          <a:xfrm>
            <a:off x="6855988" y="1653748"/>
            <a:ext cx="1657800" cy="602400"/>
          </a:xfrm>
          <a:prstGeom prst="rect">
            <a:avLst/>
          </a:prstGeom>
          <a:solidFill>
            <a:srgbClr val="3CEF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" sz="1100" u="none" cap="none" strike="noStrike">
                <a:solidFill>
                  <a:srgbClr val="22222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TRANSACCIONALES</a:t>
            </a:r>
            <a:endParaRPr b="0" i="0" sz="1100" u="none" cap="none" strike="noStrike">
              <a:solidFill>
                <a:srgbClr val="22222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90" name="Google Shape;90;p16"/>
          <p:cNvSpPr/>
          <p:nvPr/>
        </p:nvSpPr>
        <p:spPr>
          <a:xfrm>
            <a:off x="6855988" y="3864592"/>
            <a:ext cx="1657800" cy="602400"/>
          </a:xfrm>
          <a:prstGeom prst="rect">
            <a:avLst/>
          </a:prstGeom>
          <a:solidFill>
            <a:srgbClr val="3CEF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100" u="none" cap="none" strike="noStrike">
                <a:solidFill>
                  <a:srgbClr val="22222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CANDIDATAS Y CONCATENADAS</a:t>
            </a:r>
            <a:endParaRPr b="0" i="0" sz="1100" u="none" cap="none" strike="noStrike">
              <a:solidFill>
                <a:srgbClr val="22222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91" name="Google Shape;91;p16"/>
          <p:cNvCxnSpPr>
            <a:stCxn id="83" idx="3"/>
            <a:endCxn id="88" idx="1"/>
          </p:cNvCxnSpPr>
          <p:nvPr/>
        </p:nvCxnSpPr>
        <p:spPr>
          <a:xfrm flipH="1" rot="10800000">
            <a:off x="4929288" y="1218150"/>
            <a:ext cx="1926600" cy="736800"/>
          </a:xfrm>
          <a:prstGeom prst="bentConnector3">
            <a:avLst>
              <a:gd fmla="val 50003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92" name="Google Shape;92;p16"/>
          <p:cNvCxnSpPr>
            <a:stCxn id="81" idx="3"/>
            <a:endCxn id="90" idx="1"/>
          </p:cNvCxnSpPr>
          <p:nvPr/>
        </p:nvCxnSpPr>
        <p:spPr>
          <a:xfrm>
            <a:off x="4929288" y="3864708"/>
            <a:ext cx="1926600" cy="301200"/>
          </a:xfrm>
          <a:prstGeom prst="bentConnector3">
            <a:avLst>
              <a:gd fmla="val 50003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93" name="Google Shape;93;p16"/>
          <p:cNvCxnSpPr>
            <a:stCxn id="83" idx="3"/>
            <a:endCxn id="89" idx="1"/>
          </p:cNvCxnSpPr>
          <p:nvPr/>
        </p:nvCxnSpPr>
        <p:spPr>
          <a:xfrm>
            <a:off x="4929288" y="1954950"/>
            <a:ext cx="1926600" cy="600"/>
          </a:xfrm>
          <a:prstGeom prst="bentConnector3">
            <a:avLst>
              <a:gd fmla="val 50003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94" name="Google Shape;94;p16"/>
          <p:cNvCxnSpPr>
            <a:stCxn id="81" idx="3"/>
            <a:endCxn id="87" idx="1"/>
          </p:cNvCxnSpPr>
          <p:nvPr/>
        </p:nvCxnSpPr>
        <p:spPr>
          <a:xfrm flipH="1" rot="10800000">
            <a:off x="4929288" y="3428808"/>
            <a:ext cx="1926600" cy="435900"/>
          </a:xfrm>
          <a:prstGeom prst="bentConnector3">
            <a:avLst>
              <a:gd fmla="val 50003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95" name="Google Shape;95;p16"/>
          <p:cNvCxnSpPr>
            <a:stCxn id="83" idx="3"/>
            <a:endCxn id="86" idx="1"/>
          </p:cNvCxnSpPr>
          <p:nvPr/>
        </p:nvCxnSpPr>
        <p:spPr>
          <a:xfrm>
            <a:off x="4929288" y="1954950"/>
            <a:ext cx="1926600" cy="737100"/>
          </a:xfrm>
          <a:prstGeom prst="bentConnector3">
            <a:avLst>
              <a:gd fmla="val 50003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oval"/>
            <a:tailEnd len="med" w="med" type="oval"/>
          </a:ln>
        </p:spPr>
      </p:cxn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0" name="Google Shape;360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52"/>
          <p:cNvSpPr txBox="1"/>
          <p:nvPr/>
        </p:nvSpPr>
        <p:spPr>
          <a:xfrm>
            <a:off x="2163150" y="1066925"/>
            <a:ext cx="6514800" cy="26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3810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Podemos recurrir a la sentencia </a:t>
            </a:r>
            <a:r>
              <a:rPr b="1" i="0" lang="es" sz="2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DESCRIBE</a:t>
            </a:r>
            <a:r>
              <a:rPr b="0" i="0" lang="es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b="0" i="0" lang="es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además de </a:t>
            </a:r>
            <a:r>
              <a:rPr b="1" i="0" lang="es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Table Inspector</a:t>
            </a:r>
            <a:r>
              <a:rPr b="0" i="0" lang="es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para acceder a la información de los índices de una tabla.</a:t>
            </a:r>
            <a:endParaRPr b="0" i="0" sz="24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3810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62" name="Google Shape;362;p52"/>
          <p:cNvSpPr txBox="1"/>
          <p:nvPr/>
        </p:nvSpPr>
        <p:spPr>
          <a:xfrm>
            <a:off x="393375" y="356825"/>
            <a:ext cx="4999800" cy="7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i="1" lang="es" sz="2600">
                <a:latin typeface="Anton"/>
                <a:ea typeface="Anton"/>
                <a:cs typeface="Anton"/>
                <a:sym typeface="Anton"/>
              </a:rPr>
              <a:t>Claves</a:t>
            </a:r>
            <a:endParaRPr b="0" i="0" sz="2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3" name="Google Shape;363;p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3375" y="1295525"/>
            <a:ext cx="1539775" cy="1539775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52"/>
          <p:cNvSpPr/>
          <p:nvPr/>
        </p:nvSpPr>
        <p:spPr>
          <a:xfrm>
            <a:off x="19225" y="3749475"/>
            <a:ext cx="9144000" cy="5193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5" name="Google Shape;365;p52"/>
          <p:cNvSpPr txBox="1"/>
          <p:nvPr/>
        </p:nvSpPr>
        <p:spPr>
          <a:xfrm>
            <a:off x="2032375" y="3755175"/>
            <a:ext cx="51177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3810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s" sz="1900" u="none" cap="none" strike="noStrike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describe</a:t>
            </a:r>
            <a:r>
              <a:rPr b="0" i="0" lang="es" sz="1900" u="none" cap="none" strike="noStrike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nombre_de_tabla;</a:t>
            </a:r>
            <a:endParaRPr b="0" i="0" sz="1900" u="none" cap="none" strike="noStrike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366" name="Google Shape;366;p5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81512" y="3813600"/>
            <a:ext cx="1634174" cy="63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53"/>
          <p:cNvSpPr/>
          <p:nvPr/>
        </p:nvSpPr>
        <p:spPr>
          <a:xfrm>
            <a:off x="-9650" y="2590350"/>
            <a:ext cx="9153600" cy="2553300"/>
          </a:xfrm>
          <a:prstGeom prst="rect">
            <a:avLst/>
          </a:prstGeom>
          <a:gradFill>
            <a:gsLst>
              <a:gs pos="0">
                <a:srgbClr val="8C8C8C"/>
              </a:gs>
              <a:gs pos="100000">
                <a:srgbClr val="404040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2" name="Google Shape;372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53"/>
          <p:cNvSpPr txBox="1"/>
          <p:nvPr/>
        </p:nvSpPr>
        <p:spPr>
          <a:xfrm>
            <a:off x="393375" y="990825"/>
            <a:ext cx="8480700" cy="22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381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Con </a:t>
            </a:r>
            <a:r>
              <a:rPr b="1" i="0" lang="es" sz="1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DESCRIBE</a:t>
            </a:r>
            <a:r>
              <a:rPr b="0" i="0" lang="es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accedemos a la información propia de la construcción de dicha tabla, y veremos la columna </a:t>
            </a:r>
            <a:r>
              <a:rPr b="1" i="0" lang="es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Key </a:t>
            </a:r>
            <a:r>
              <a:rPr b="0" i="0" lang="es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con la información de los campos con índice, más la columna </a:t>
            </a:r>
            <a:r>
              <a:rPr b="1" i="0" lang="es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Extra</a:t>
            </a:r>
            <a:r>
              <a:rPr b="0" i="0" lang="es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con la información adicional de </a:t>
            </a:r>
            <a:r>
              <a:rPr lang="es" sz="1900">
                <a:latin typeface="Helvetica Neue Light"/>
                <a:ea typeface="Helvetica Neue Light"/>
                <a:cs typeface="Helvetica Neue Light"/>
                <a:sym typeface="Helvetica Neue Light"/>
              </a:rPr>
              <a:t>los mismos</a:t>
            </a:r>
            <a:r>
              <a:rPr b="0" i="0" lang="es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b="0" i="0" sz="19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3810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74" name="Google Shape;374;p53"/>
          <p:cNvSpPr txBox="1"/>
          <p:nvPr/>
        </p:nvSpPr>
        <p:spPr>
          <a:xfrm>
            <a:off x="393375" y="356825"/>
            <a:ext cx="4999800" cy="7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i="1" lang="es" sz="2600">
                <a:latin typeface="Anton"/>
                <a:ea typeface="Anton"/>
                <a:cs typeface="Anton"/>
                <a:sym typeface="Anton"/>
              </a:rPr>
              <a:t>Claves</a:t>
            </a:r>
            <a:r>
              <a:rPr b="0" i="1" lang="es" sz="26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: describe &lt;tabla&gt;</a:t>
            </a:r>
            <a:endParaRPr b="0" i="0" sz="2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5" name="Google Shape;375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33500" y="2590348"/>
            <a:ext cx="4676998" cy="255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0" name="Google Shape;380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p54"/>
          <p:cNvSpPr txBox="1"/>
          <p:nvPr/>
        </p:nvSpPr>
        <p:spPr>
          <a:xfrm>
            <a:off x="1796300" y="990725"/>
            <a:ext cx="6881700" cy="310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381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" sz="21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La columna </a:t>
            </a:r>
            <a:r>
              <a:rPr b="1" i="0" lang="es" sz="2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Key </a:t>
            </a:r>
            <a:r>
              <a:rPr b="0" i="0" lang="es" sz="21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muestra si el campo está indexado, a través de los indicadores:</a:t>
            </a:r>
            <a:endParaRPr b="0" i="0" sz="21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61950" lvl="0" marL="457200" marR="381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2100"/>
              <a:buFont typeface="Helvetica Neue"/>
              <a:buChar char="●"/>
            </a:pPr>
            <a:r>
              <a:rPr b="1" i="0" lang="es" sz="2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PRI</a:t>
            </a:r>
            <a:r>
              <a:rPr b="0" i="0" lang="es" sz="21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: indica que el campo es una clave primaria.</a:t>
            </a:r>
            <a:endParaRPr b="0" i="0" sz="21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61950" lvl="0" marL="457200" marR="381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2100"/>
              <a:buFont typeface="Helvetica Neue"/>
              <a:buChar char="●"/>
            </a:pPr>
            <a:r>
              <a:rPr b="1" i="0" lang="es" sz="2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UNI</a:t>
            </a:r>
            <a:r>
              <a:rPr b="0" i="0" lang="es" sz="21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: indica que el campo es un índice UNIQUE.</a:t>
            </a:r>
            <a:endParaRPr b="0" i="0" sz="21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61950" lvl="0" marL="457200" marR="381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2100"/>
              <a:buFont typeface="Helvetica Neue"/>
              <a:buChar char="●"/>
            </a:pPr>
            <a:r>
              <a:rPr b="1" i="0" lang="es" sz="2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MUL</a:t>
            </a:r>
            <a:r>
              <a:rPr b="0" i="0" lang="es" sz="21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: indica si se permiten múltiples ocurrencias.</a:t>
            </a:r>
            <a:endParaRPr b="0" i="0" sz="21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82" name="Google Shape;382;p54"/>
          <p:cNvSpPr txBox="1"/>
          <p:nvPr/>
        </p:nvSpPr>
        <p:spPr>
          <a:xfrm>
            <a:off x="393375" y="356825"/>
            <a:ext cx="4999800" cy="7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i="1" lang="es" sz="2600">
                <a:latin typeface="Anton"/>
                <a:ea typeface="Anton"/>
                <a:cs typeface="Anton"/>
                <a:sym typeface="Anton"/>
              </a:rPr>
              <a:t>Claves</a:t>
            </a:r>
            <a:endParaRPr b="0" i="0" sz="2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3" name="Google Shape;383;p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3375" y="1278400"/>
            <a:ext cx="1186525" cy="118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0FF00"/>
            </a:gs>
            <a:gs pos="100000">
              <a:srgbClr val="3CEFAB"/>
            </a:gs>
          </a:gsLst>
          <a:lin ang="10800025" scaled="0"/>
        </a:gradFill>
      </p:bgPr>
    </p:bg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55"/>
          <p:cNvSpPr txBox="1"/>
          <p:nvPr/>
        </p:nvSpPr>
        <p:spPr>
          <a:xfrm>
            <a:off x="1060199" y="2077193"/>
            <a:ext cx="70236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" sz="36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CLAVES PRIMARIAS</a:t>
            </a:r>
            <a:endParaRPr b="0" i="1" sz="3600" u="none" cap="none" strike="noStrike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389" name="Google Shape;389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46150" y="4444700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4" name="Google Shape;394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p56"/>
          <p:cNvSpPr txBox="1"/>
          <p:nvPr/>
        </p:nvSpPr>
        <p:spPr>
          <a:xfrm>
            <a:off x="2009250" y="1515300"/>
            <a:ext cx="6745200" cy="21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3810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" sz="2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Este tipo de clave fue creado para poder </a:t>
            </a:r>
            <a:r>
              <a:rPr b="1" i="0" lang="es" sz="2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establecer consultas realmente veloces</a:t>
            </a:r>
            <a:r>
              <a:rPr b="0" i="0" lang="es" sz="2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sobre los datos almacenados en una tabla.</a:t>
            </a:r>
            <a:endParaRPr b="0" i="0" sz="22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3810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3810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96" name="Google Shape;396;p56"/>
          <p:cNvSpPr txBox="1"/>
          <p:nvPr/>
        </p:nvSpPr>
        <p:spPr>
          <a:xfrm>
            <a:off x="393375" y="356825"/>
            <a:ext cx="4999800" cy="7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1" lang="es" sz="26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Claves Primarias: Primary Key</a:t>
            </a:r>
            <a:endParaRPr b="0" i="0" sz="2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7" name="Google Shape;397;p5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3375" y="1219325"/>
            <a:ext cx="1491825" cy="1491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2" name="Google Shape;402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p57"/>
          <p:cNvSpPr txBox="1"/>
          <p:nvPr/>
        </p:nvSpPr>
        <p:spPr>
          <a:xfrm>
            <a:off x="2555125" y="1066925"/>
            <a:ext cx="6199500" cy="310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3810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2200">
                <a:latin typeface="Helvetica Neue Light"/>
                <a:ea typeface="Helvetica Neue Light"/>
                <a:cs typeface="Helvetica Neue Light"/>
                <a:sym typeface="Helvetica Neue Light"/>
              </a:rPr>
              <a:t>C</a:t>
            </a:r>
            <a:r>
              <a:rPr b="1" i="0" lang="es" sz="2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ada uno de los registros que se almacene en la tabla deberá ser único</a:t>
            </a:r>
            <a:r>
              <a:rPr b="0" i="0" lang="es" sz="2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 </a:t>
            </a:r>
            <a:endParaRPr b="0" i="0" sz="2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3810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" sz="2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Por consiguiente, no podrá repetirse su valor en ningún otro registro que allí se guarde.</a:t>
            </a:r>
            <a:endParaRPr b="0" i="0" sz="22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04" name="Google Shape;404;p57"/>
          <p:cNvSpPr txBox="1"/>
          <p:nvPr/>
        </p:nvSpPr>
        <p:spPr>
          <a:xfrm>
            <a:off x="393375" y="356825"/>
            <a:ext cx="4999800" cy="7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1" lang="es" sz="26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Primary Key: Único</a:t>
            </a:r>
            <a:endParaRPr b="0" i="0" sz="2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05" name="Google Shape;405;p57"/>
          <p:cNvGrpSpPr/>
          <p:nvPr/>
        </p:nvGrpSpPr>
        <p:grpSpPr>
          <a:xfrm>
            <a:off x="404724" y="1339700"/>
            <a:ext cx="2064601" cy="2728175"/>
            <a:chOff x="404724" y="1034900"/>
            <a:chExt cx="2064601" cy="2728175"/>
          </a:xfrm>
        </p:grpSpPr>
        <p:pic>
          <p:nvPicPr>
            <p:cNvPr id="406" name="Google Shape;406;p5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04724" y="1034900"/>
              <a:ext cx="1086075" cy="10860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7" name="Google Shape;407;p5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424100" y="1219325"/>
              <a:ext cx="1248575" cy="12485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8" name="Google Shape;408;p57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547775" y="1456250"/>
              <a:ext cx="1322700" cy="1322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9" name="Google Shape;409;p57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570662" y="1669050"/>
              <a:ext cx="1581875" cy="15818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0" name="Google Shape;410;p57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640425" y="1934175"/>
              <a:ext cx="1828900" cy="18289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5" name="Google Shape;415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p58"/>
          <p:cNvSpPr txBox="1"/>
          <p:nvPr/>
        </p:nvSpPr>
        <p:spPr>
          <a:xfrm>
            <a:off x="3045450" y="1310171"/>
            <a:ext cx="5709000" cy="310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3810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Para evitar la duplicidad de datos en estas columnas, debemos agregar la propiedad </a:t>
            </a:r>
            <a:r>
              <a:rPr b="1" i="0" lang="es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AUTOINCREMENT</a:t>
            </a:r>
            <a:r>
              <a:rPr b="0" i="0" lang="es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al definirlas.</a:t>
            </a:r>
            <a:endParaRPr b="0" i="0" sz="19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3810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Nos evitará tener que implementar un proceso de validación previo por cada nuevo dato a agregar.</a:t>
            </a:r>
            <a:endParaRPr b="0" i="0" sz="19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17" name="Google Shape;417;p58"/>
          <p:cNvSpPr txBox="1"/>
          <p:nvPr/>
        </p:nvSpPr>
        <p:spPr>
          <a:xfrm>
            <a:off x="393375" y="356825"/>
            <a:ext cx="4999800" cy="7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1" lang="es" sz="26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Primary Key: AUTOINCREMENT</a:t>
            </a:r>
            <a:endParaRPr b="0" i="0" sz="2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8" name="Google Shape;418;p58"/>
          <p:cNvPicPr preferRelativeResize="0"/>
          <p:nvPr/>
        </p:nvPicPr>
        <p:blipFill rotWithShape="1">
          <a:blip r:embed="rId4">
            <a:alphaModFix/>
          </a:blip>
          <a:srcRect b="0" l="10702" r="12686" t="0"/>
          <a:stretch/>
        </p:blipFill>
        <p:spPr>
          <a:xfrm>
            <a:off x="393375" y="1490946"/>
            <a:ext cx="2550600" cy="24969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" name="Google Shape;423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59"/>
          <p:cNvSpPr txBox="1"/>
          <p:nvPr/>
        </p:nvSpPr>
        <p:spPr>
          <a:xfrm>
            <a:off x="2904675" y="1247250"/>
            <a:ext cx="5849700" cy="310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0000" spcFirstLastPara="1" rIns="91425" wrap="square" tIns="91425">
            <a:noAutofit/>
          </a:bodyPr>
          <a:lstStyle/>
          <a:p>
            <a:pPr indent="0" lvl="0" marL="0" marR="3810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" sz="2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Genera un número incremental consecutivo en el campo definido como</a:t>
            </a:r>
            <a:r>
              <a:rPr b="0" i="0" lang="es" sz="2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1" i="0" lang="es" sz="2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Primary Key</a:t>
            </a:r>
            <a:r>
              <a:rPr b="0" i="0" lang="es" sz="2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 Inicia su numeración en </a:t>
            </a:r>
            <a:r>
              <a:rPr b="1" i="0" lang="es" sz="2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r>
              <a:rPr b="0" i="0" lang="es" sz="2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y va de forma incremental por cada nuevo registro añadido.</a:t>
            </a:r>
            <a:endParaRPr b="0" i="0" sz="22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25" name="Google Shape;425;p59"/>
          <p:cNvSpPr txBox="1"/>
          <p:nvPr/>
        </p:nvSpPr>
        <p:spPr>
          <a:xfrm>
            <a:off x="393375" y="356825"/>
            <a:ext cx="4999800" cy="7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1" lang="es" sz="26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Primary Key: AUTOINCREMENT</a:t>
            </a:r>
            <a:endParaRPr b="0" i="0" sz="2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6" name="Google Shape;426;p5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3375" y="1447925"/>
            <a:ext cx="2235400" cy="223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1" name="Google Shape;431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Google Shape;432;p60"/>
          <p:cNvSpPr txBox="1"/>
          <p:nvPr/>
        </p:nvSpPr>
        <p:spPr>
          <a:xfrm>
            <a:off x="393375" y="1066925"/>
            <a:ext cx="8455800" cy="16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3810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" sz="21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Aún cuando </a:t>
            </a:r>
            <a:r>
              <a:rPr lang="es" sz="2100">
                <a:latin typeface="Helvetica Neue Light"/>
                <a:ea typeface="Helvetica Neue Light"/>
                <a:cs typeface="Helvetica Neue Light"/>
                <a:sym typeface="Helvetica Neue Light"/>
              </a:rPr>
              <a:t>eliminamos</a:t>
            </a:r>
            <a:r>
              <a:rPr b="0" i="0" lang="es" sz="21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un registro de la tabla, al agregar el siguiente SQL respetará el número consecutivo que le correspondía, tal como si el anterior aún existiese.</a:t>
            </a:r>
            <a:endParaRPr b="0" i="0" sz="21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33" name="Google Shape;433;p60"/>
          <p:cNvSpPr txBox="1"/>
          <p:nvPr/>
        </p:nvSpPr>
        <p:spPr>
          <a:xfrm>
            <a:off x="393375" y="356825"/>
            <a:ext cx="4999800" cy="7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1" lang="es" sz="26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Primary Key: AUTOINCREMENT</a:t>
            </a:r>
            <a:endParaRPr b="0" i="0" sz="2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4" name="Google Shape;434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95550" y="3025775"/>
            <a:ext cx="3952875" cy="1866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35" name="Google Shape;435;p60"/>
          <p:cNvCxnSpPr/>
          <p:nvPr/>
        </p:nvCxnSpPr>
        <p:spPr>
          <a:xfrm>
            <a:off x="2726675" y="3668606"/>
            <a:ext cx="38670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F89D2"/>
            </a:gs>
            <a:gs pos="100000">
              <a:srgbClr val="E0FF00"/>
            </a:gs>
          </a:gsLst>
          <a:lin ang="10800025" scaled="0"/>
        </a:gradFill>
      </p:bgPr>
    </p:bg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61"/>
          <p:cNvSpPr txBox="1"/>
          <p:nvPr/>
        </p:nvSpPr>
        <p:spPr>
          <a:xfrm>
            <a:off x="1398000" y="1830275"/>
            <a:ext cx="6348000" cy="138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" sz="3600" u="none" cap="none" strike="noStrike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¡VAMOS A PRACTICAR UN POCO!</a:t>
            </a:r>
            <a:endParaRPr b="0" i="1" sz="3600" u="none" cap="none" strike="noStrike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i="1" lang="es" sz="2200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WORKBENCH </a:t>
            </a:r>
            <a:r>
              <a:rPr i="1" lang="es" sz="2200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PARTE 2</a:t>
            </a:r>
            <a:endParaRPr i="1" sz="2200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441" name="Google Shape;441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7"/>
          <p:cNvSpPr txBox="1"/>
          <p:nvPr/>
        </p:nvSpPr>
        <p:spPr>
          <a:xfrm>
            <a:off x="2187450" y="1848600"/>
            <a:ext cx="48027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i="1" lang="es" sz="36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PROPIEDADES DE </a:t>
            </a:r>
            <a:endParaRPr i="1" sz="3600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i="1" lang="es" sz="36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LAS </a:t>
            </a:r>
            <a:r>
              <a:rPr b="0" i="1" lang="es" sz="3600" u="none" cap="none" strike="noStrike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TABLAS</a:t>
            </a:r>
            <a:endParaRPr b="0" i="1" sz="3600" u="none" cap="none" strike="noStrike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0FF00"/>
            </a:gs>
            <a:gs pos="100000">
              <a:srgbClr val="3CEFAB"/>
            </a:gs>
          </a:gsLst>
          <a:lin ang="10800025" scaled="0"/>
        </a:gradFill>
      </p:bgPr>
    </p:bg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62"/>
          <p:cNvSpPr txBox="1"/>
          <p:nvPr/>
        </p:nvSpPr>
        <p:spPr>
          <a:xfrm>
            <a:off x="1060199" y="2077193"/>
            <a:ext cx="70236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" sz="36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CLAVES FORÁNEAS</a:t>
            </a:r>
            <a:endParaRPr b="0" i="1" sz="3600" u="none" cap="none" strike="noStrike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447" name="Google Shape;447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46150" y="4444700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2" name="Google Shape;452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453" name="Google Shape;453;p63"/>
          <p:cNvSpPr txBox="1"/>
          <p:nvPr/>
        </p:nvSpPr>
        <p:spPr>
          <a:xfrm>
            <a:off x="1862475" y="1295525"/>
            <a:ext cx="6891900" cy="310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3810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" sz="2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La clave foránea establece una </a:t>
            </a:r>
            <a:r>
              <a:rPr b="1" i="0" lang="es" sz="2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limitación referencial entre dos tablas</a:t>
            </a:r>
            <a:r>
              <a:rPr b="0" i="0" lang="es" sz="2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identificando un campo en una tabla que se referencia con el campo de otra. </a:t>
            </a:r>
            <a:endParaRPr b="0" i="0" sz="22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3810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3810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22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Una oficia como </a:t>
            </a:r>
            <a:r>
              <a:rPr b="1" i="0" lang="es" sz="2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tabla Padre</a:t>
            </a:r>
            <a:r>
              <a:rPr b="0" i="0" lang="es" sz="22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(</a:t>
            </a:r>
            <a:r>
              <a:rPr b="0" i="1" lang="es" sz="22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o referenciada</a:t>
            </a:r>
            <a:r>
              <a:rPr b="0" i="0" lang="es" sz="22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), mientras que la otra será la </a:t>
            </a:r>
            <a:r>
              <a:rPr b="1" i="0" lang="es" sz="2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tabla Hija</a:t>
            </a:r>
            <a:r>
              <a:rPr b="0" i="0" lang="es" sz="22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(</a:t>
            </a:r>
            <a:r>
              <a:rPr b="0" i="1" lang="es" sz="22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o referendo</a:t>
            </a:r>
            <a:r>
              <a:rPr b="0" i="0" lang="es" sz="22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).</a:t>
            </a:r>
            <a:endParaRPr b="0" i="0" sz="22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54" name="Google Shape;454;p63"/>
          <p:cNvSpPr txBox="1"/>
          <p:nvPr/>
        </p:nvSpPr>
        <p:spPr>
          <a:xfrm>
            <a:off x="393375" y="356825"/>
            <a:ext cx="4999800" cy="7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1" lang="es" sz="26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Claves foráneas: Foreign Key</a:t>
            </a:r>
            <a:endParaRPr b="0" i="0" sz="2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55" name="Google Shape;455;p6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flipH="1">
            <a:off x="393375" y="1837200"/>
            <a:ext cx="1469100" cy="146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" name="Google Shape;460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p64"/>
          <p:cNvSpPr txBox="1"/>
          <p:nvPr/>
        </p:nvSpPr>
        <p:spPr>
          <a:xfrm>
            <a:off x="1862475" y="1066925"/>
            <a:ext cx="6891900" cy="359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3810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" sz="21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 campo de la tabla Padre siempre es la </a:t>
            </a:r>
            <a:r>
              <a:rPr b="1" i="0" lang="es" sz="2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Clave Primaria</a:t>
            </a:r>
            <a:r>
              <a:rPr i="0" lang="es" sz="2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</a:t>
            </a:r>
            <a:r>
              <a:rPr b="0" i="0" lang="es" sz="2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0" i="0" lang="es" sz="21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y los registros de la tabla Hija no pueden tener valores que no existan en la tabla Padre.</a:t>
            </a:r>
            <a:br>
              <a:rPr b="0" i="0" lang="es" sz="21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endParaRPr b="0" i="0" sz="21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3810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" sz="21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Esto ocurre porque las referencias se crean para relacionar información, siendo ésta una </a:t>
            </a:r>
            <a:r>
              <a:rPr b="1" i="0" lang="es" sz="2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parte esencial de la Normalización de Base de Datos</a:t>
            </a:r>
            <a:r>
              <a:rPr b="0" i="0" lang="es" sz="2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endParaRPr b="0" i="0" sz="21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62" name="Google Shape;462;p64"/>
          <p:cNvSpPr txBox="1"/>
          <p:nvPr/>
        </p:nvSpPr>
        <p:spPr>
          <a:xfrm>
            <a:off x="393375" y="356825"/>
            <a:ext cx="4999800" cy="7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1" lang="es" sz="26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Claves foráneas: Foreign Key</a:t>
            </a:r>
            <a:endParaRPr b="0" i="0" sz="2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63" name="Google Shape;463;p64"/>
          <p:cNvGrpSpPr/>
          <p:nvPr/>
        </p:nvGrpSpPr>
        <p:grpSpPr>
          <a:xfrm>
            <a:off x="337350" y="1542258"/>
            <a:ext cx="1374325" cy="2309800"/>
            <a:chOff x="337350" y="1219325"/>
            <a:chExt cx="1581138" cy="2632550"/>
          </a:xfrm>
        </p:grpSpPr>
        <p:pic>
          <p:nvPicPr>
            <p:cNvPr id="464" name="Google Shape;464;p6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flipH="1">
              <a:off x="393375" y="1219325"/>
              <a:ext cx="1469100" cy="1469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5" name="Google Shape;465;p6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flipH="1">
              <a:off x="337350" y="3521200"/>
              <a:ext cx="330675" cy="3306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6" name="Google Shape;466;p64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 flipH="1">
              <a:off x="754163" y="3521200"/>
              <a:ext cx="330675" cy="3306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7" name="Google Shape;467;p64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 flipH="1">
              <a:off x="1171000" y="3521200"/>
              <a:ext cx="330675" cy="3306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8" name="Google Shape;468;p64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 flipH="1">
              <a:off x="1587813" y="3521200"/>
              <a:ext cx="330675" cy="330675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469" name="Google Shape;469;p64"/>
            <p:cNvCxnSpPr>
              <a:stCxn id="464" idx="2"/>
              <a:endCxn id="465" idx="0"/>
            </p:cNvCxnSpPr>
            <p:nvPr/>
          </p:nvCxnSpPr>
          <p:spPr>
            <a:xfrm flipH="1">
              <a:off x="502725" y="2688425"/>
              <a:ext cx="625200" cy="832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70" name="Google Shape;470;p64"/>
            <p:cNvCxnSpPr>
              <a:stCxn id="464" idx="2"/>
              <a:endCxn id="466" idx="0"/>
            </p:cNvCxnSpPr>
            <p:nvPr/>
          </p:nvCxnSpPr>
          <p:spPr>
            <a:xfrm flipH="1">
              <a:off x="919425" y="2688425"/>
              <a:ext cx="208500" cy="832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71" name="Google Shape;471;p64"/>
            <p:cNvCxnSpPr>
              <a:stCxn id="464" idx="2"/>
              <a:endCxn id="467" idx="0"/>
            </p:cNvCxnSpPr>
            <p:nvPr/>
          </p:nvCxnSpPr>
          <p:spPr>
            <a:xfrm>
              <a:off x="1127925" y="2688425"/>
              <a:ext cx="208500" cy="832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72" name="Google Shape;472;p64"/>
            <p:cNvCxnSpPr>
              <a:stCxn id="464" idx="2"/>
              <a:endCxn id="468" idx="0"/>
            </p:cNvCxnSpPr>
            <p:nvPr/>
          </p:nvCxnSpPr>
          <p:spPr>
            <a:xfrm>
              <a:off x="1127925" y="2688425"/>
              <a:ext cx="625200" cy="832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473" name="Google Shape;473;p64"/>
            <p:cNvSpPr/>
            <p:nvPr/>
          </p:nvSpPr>
          <p:spPr>
            <a:xfrm>
              <a:off x="1023675" y="2606250"/>
              <a:ext cx="208500" cy="208500"/>
            </a:xfrm>
            <a:prstGeom prst="ellipse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" name="Google Shape;474;p64"/>
            <p:cNvSpPr/>
            <p:nvPr/>
          </p:nvSpPr>
          <p:spPr>
            <a:xfrm>
              <a:off x="462788" y="3463750"/>
              <a:ext cx="79800" cy="79800"/>
            </a:xfrm>
            <a:prstGeom prst="ellipse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" name="Google Shape;475;p64"/>
            <p:cNvSpPr/>
            <p:nvPr/>
          </p:nvSpPr>
          <p:spPr>
            <a:xfrm>
              <a:off x="879600" y="3463750"/>
              <a:ext cx="79800" cy="79800"/>
            </a:xfrm>
            <a:prstGeom prst="ellipse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" name="Google Shape;476;p64"/>
            <p:cNvSpPr/>
            <p:nvPr/>
          </p:nvSpPr>
          <p:spPr>
            <a:xfrm>
              <a:off x="1296413" y="3463750"/>
              <a:ext cx="79800" cy="79800"/>
            </a:xfrm>
            <a:prstGeom prst="ellipse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" name="Google Shape;477;p64"/>
            <p:cNvSpPr/>
            <p:nvPr/>
          </p:nvSpPr>
          <p:spPr>
            <a:xfrm>
              <a:off x="1713225" y="3463750"/>
              <a:ext cx="79800" cy="79800"/>
            </a:xfrm>
            <a:prstGeom prst="ellipse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2" name="Google Shape;482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483" name="Google Shape;483;p65"/>
          <p:cNvSpPr txBox="1"/>
          <p:nvPr/>
        </p:nvSpPr>
        <p:spPr>
          <a:xfrm>
            <a:off x="1862475" y="1219325"/>
            <a:ext cx="6891900" cy="35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381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Para utilizar esta vinculación entre dos tablas, debemos:</a:t>
            </a:r>
            <a:endParaRPr b="0" i="0" sz="19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36550" lvl="0" marL="457200" marR="381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AutoNum type="arabicPeriod"/>
            </a:pPr>
            <a:r>
              <a:rPr lang="es" sz="17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La tabla Padre debe crearse primero, con su </a:t>
            </a:r>
            <a:r>
              <a:rPr b="1" lang="es" sz="17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Primary Key</a:t>
            </a:r>
            <a:r>
              <a:rPr lang="es" sz="17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17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457200" lvl="0" marL="0" marR="381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Definir </a:t>
            </a:r>
            <a:r>
              <a:rPr b="1" i="0" lang="es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Foreign Key</a:t>
            </a:r>
            <a:r>
              <a:rPr b="0" i="0" lang="es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al crear la tabla desde el principio.</a:t>
            </a:r>
            <a:endParaRPr b="0" i="0" sz="17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36550" lvl="0" marL="457200" marR="381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AutoNum type="arabicPeriod"/>
            </a:pPr>
            <a:r>
              <a:rPr lang="es" sz="17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La tabla Hija debe referenciar </a:t>
            </a:r>
            <a:r>
              <a:rPr b="1" lang="es" sz="17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Foreign Key</a:t>
            </a:r>
            <a:r>
              <a:rPr lang="es" sz="17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a la tabla Padre.</a:t>
            </a:r>
            <a:endParaRPr sz="17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381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Detalles:</a:t>
            </a:r>
            <a:endParaRPr sz="17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36550" lvl="0" marL="457200" marR="381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Char char="●"/>
            </a:pPr>
            <a:r>
              <a:rPr b="0" i="0" lang="es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Las tablas relacionadas deben ser del tipo </a:t>
            </a:r>
            <a:r>
              <a:rPr b="1" i="0" lang="es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InnoDB</a:t>
            </a:r>
            <a:r>
              <a:rPr b="0" i="0" lang="es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b="0" i="0" sz="17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36550" lvl="0" marL="457200" marR="381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 Light"/>
              <a:buChar char="●"/>
            </a:pPr>
            <a:r>
              <a:rPr b="0" i="0" lang="es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Ambos campos clave deben ser del mismo tipo de dato.</a:t>
            </a:r>
            <a:endParaRPr b="0" i="0" sz="17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381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84" name="Google Shape;484;p65"/>
          <p:cNvSpPr txBox="1"/>
          <p:nvPr/>
        </p:nvSpPr>
        <p:spPr>
          <a:xfrm>
            <a:off x="393375" y="356825"/>
            <a:ext cx="4999800" cy="7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1" lang="es" sz="26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Claves foráneas: condiciones</a:t>
            </a:r>
            <a:endParaRPr b="0" i="0" sz="2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5" name="Google Shape;485;p6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3375" y="1219325"/>
            <a:ext cx="1460175" cy="1460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0" name="Google Shape;490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491" name="Google Shape;491;p66"/>
          <p:cNvSpPr txBox="1"/>
          <p:nvPr/>
        </p:nvSpPr>
        <p:spPr>
          <a:xfrm>
            <a:off x="498100" y="1600325"/>
            <a:ext cx="8256300" cy="310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3810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 este tipo de relación de datos debemos prestar atención a eventos clave, como son las actualizaciones/eliminaciones de registros, o la inserción de nueva información.</a:t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92" name="Google Shape;492;p66"/>
          <p:cNvSpPr txBox="1"/>
          <p:nvPr/>
        </p:nvSpPr>
        <p:spPr>
          <a:xfrm>
            <a:off x="393375" y="356825"/>
            <a:ext cx="4999800" cy="7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</a:pPr>
            <a:r>
              <a:rPr b="0" i="1" lang="es" sz="2600" u="none" cap="none" strike="noStrik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Claves foráneas: restricciones</a:t>
            </a:r>
            <a:endParaRPr b="0" i="0" sz="2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7" name="Google Shape;497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498" name="Google Shape;498;p67"/>
          <p:cNvSpPr txBox="1"/>
          <p:nvPr/>
        </p:nvSpPr>
        <p:spPr>
          <a:xfrm>
            <a:off x="1862475" y="1066925"/>
            <a:ext cx="6891900" cy="34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3810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" sz="21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Existen sub-cláusulas denominadas </a:t>
            </a:r>
            <a:r>
              <a:rPr b="1" i="0" lang="es" sz="2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ON UPDATE</a:t>
            </a:r>
            <a:r>
              <a:rPr b="0" i="0" lang="es" sz="2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y </a:t>
            </a:r>
            <a:r>
              <a:rPr b="1" i="0" lang="es" sz="2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ON DELETE</a:t>
            </a:r>
            <a:r>
              <a:rPr lang="es" sz="2100">
                <a:latin typeface="Helvetica Neue Light"/>
                <a:ea typeface="Helvetica Neue Light"/>
                <a:cs typeface="Helvetica Neue Light"/>
                <a:sym typeface="Helvetica Neue Light"/>
              </a:rPr>
              <a:t>, </a:t>
            </a:r>
            <a:r>
              <a:rPr b="0" i="0" lang="es" sz="21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que se deben crear junto a la cláusula Foreign Key. Esto actuará en el momento en que un usuario desee eliminar o actualizar datos de la tabla padre.</a:t>
            </a:r>
            <a:endParaRPr b="0" i="0" sz="21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3810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3810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" sz="21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Los tipos de respuestas que estas accionarán pueden se</a:t>
            </a:r>
            <a:r>
              <a:rPr b="0" i="0" lang="es" sz="2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 </a:t>
            </a:r>
            <a:r>
              <a:rPr b="1" i="0" lang="es" sz="2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CASCADE</a:t>
            </a:r>
            <a:r>
              <a:rPr b="0" i="0" lang="es" sz="2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b="1" i="0" lang="es" sz="2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 ACTION</a:t>
            </a:r>
            <a:r>
              <a:rPr b="0" i="0" lang="es" sz="2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b="1" i="0" lang="es" sz="2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RESTRICT</a:t>
            </a:r>
            <a:r>
              <a:rPr lang="es" sz="2100"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endParaRPr b="0" i="0" sz="21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3810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499" name="Google Shape;499;p67"/>
          <p:cNvGrpSpPr/>
          <p:nvPr/>
        </p:nvGrpSpPr>
        <p:grpSpPr>
          <a:xfrm>
            <a:off x="393375" y="1807443"/>
            <a:ext cx="1769774" cy="1656494"/>
            <a:chOff x="305613" y="1168900"/>
            <a:chExt cx="1124237" cy="1036475"/>
          </a:xfrm>
        </p:grpSpPr>
        <p:pic>
          <p:nvPicPr>
            <p:cNvPr id="500" name="Google Shape;500;p6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93375" y="1168900"/>
              <a:ext cx="1036475" cy="1036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1" name="Google Shape;501;p6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305613" y="1466825"/>
              <a:ext cx="440625" cy="4406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02" name="Google Shape;502;p67"/>
          <p:cNvSpPr txBox="1"/>
          <p:nvPr/>
        </p:nvSpPr>
        <p:spPr>
          <a:xfrm>
            <a:off x="393375" y="356825"/>
            <a:ext cx="8361000" cy="7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1" lang="es" sz="26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Restricciones ON UPDATE y ON DELETE</a:t>
            </a:r>
            <a:endParaRPr b="0" i="0" sz="2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7" name="Google Shape;507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508" name="Google Shape;508;p68"/>
          <p:cNvSpPr txBox="1"/>
          <p:nvPr/>
        </p:nvSpPr>
        <p:spPr>
          <a:xfrm>
            <a:off x="2402675" y="1143125"/>
            <a:ext cx="6504000" cy="310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3810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s" sz="2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 rechaza cualquier operación</a:t>
            </a:r>
            <a:r>
              <a:rPr b="0" i="0" lang="es" sz="2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1" i="0" lang="es" sz="2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INSERT</a:t>
            </a:r>
            <a:r>
              <a:rPr b="0" i="0" lang="es" sz="2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0" i="0" lang="es" sz="21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 una </a:t>
            </a:r>
            <a:r>
              <a:rPr b="1" i="0" lang="es" sz="2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Tabla Hija</a:t>
            </a:r>
            <a:r>
              <a:rPr b="0" i="0" lang="es" sz="2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b="0" i="0" lang="es" sz="21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si no existe el valor de la clave foránea</a:t>
            </a:r>
            <a:r>
              <a:rPr lang="es" sz="2100"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b="0" i="0" lang="es" sz="21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 la </a:t>
            </a:r>
            <a:r>
              <a:rPr b="1" i="0" lang="es" sz="2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Tabla Padre</a:t>
            </a:r>
            <a:r>
              <a:rPr b="0" i="0" lang="es" sz="2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endParaRPr b="0" i="0" sz="21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3810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381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" sz="21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La operación correcta deberá ser: </a:t>
            </a:r>
            <a:endParaRPr b="0" i="0" sz="21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61950" lvl="0" marL="457200" marR="381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 Light"/>
              <a:buAutoNum type="arabicPeriod"/>
            </a:pPr>
            <a:r>
              <a:rPr i="1" lang="es" sz="2100">
                <a:latin typeface="Helvetica Neue Light"/>
                <a:ea typeface="Helvetica Neue Light"/>
                <a:cs typeface="Helvetica Neue Light"/>
                <a:sym typeface="Helvetica Neue Light"/>
              </a:rPr>
              <a:t>I</a:t>
            </a:r>
            <a:r>
              <a:rPr b="0" i="1" lang="es" sz="21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nsertar un dato en la Tabla Padre</a:t>
            </a:r>
            <a:endParaRPr i="1" sz="21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61950" lvl="0" marL="457200" marR="381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 Light"/>
              <a:buAutoNum type="arabicPeriod"/>
            </a:pPr>
            <a:r>
              <a:rPr i="1" lang="es" sz="2100">
                <a:latin typeface="Helvetica Neue Light"/>
                <a:ea typeface="Helvetica Neue Light"/>
                <a:cs typeface="Helvetica Neue Light"/>
                <a:sym typeface="Helvetica Neue Light"/>
              </a:rPr>
              <a:t>I</a:t>
            </a:r>
            <a:r>
              <a:rPr b="0" i="1" lang="es" sz="21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nsertar el o los datos asociados en la Tabla Hija</a:t>
            </a:r>
            <a:r>
              <a:rPr b="0" i="0" lang="es" sz="21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b="0" i="0" sz="21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09" name="Google Shape;509;p68"/>
          <p:cNvSpPr txBox="1"/>
          <p:nvPr/>
        </p:nvSpPr>
        <p:spPr>
          <a:xfrm>
            <a:off x="393375" y="356825"/>
            <a:ext cx="8361000" cy="7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1" lang="es" sz="26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Restricciones ON INSERT</a:t>
            </a:r>
            <a:endParaRPr b="0" i="0" sz="2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10" name="Google Shape;510;p6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3375" y="1758555"/>
            <a:ext cx="1722950" cy="172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0FF00"/>
            </a:gs>
            <a:gs pos="100000">
              <a:srgbClr val="3CEFAB"/>
            </a:gs>
          </a:gsLst>
          <a:lin ang="10800025" scaled="0"/>
        </a:gradFill>
      </p:bgPr>
    </p:bg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69"/>
          <p:cNvSpPr txBox="1"/>
          <p:nvPr/>
        </p:nvSpPr>
        <p:spPr>
          <a:xfrm>
            <a:off x="1060199" y="2077193"/>
            <a:ext cx="70236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" sz="36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CLAVES CONCATENADAS</a:t>
            </a:r>
            <a:endParaRPr b="0" i="1" sz="3600" u="none" cap="none" strike="noStrike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516" name="Google Shape;516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46150" y="4444700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1" name="Google Shape;521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522" name="Google Shape;522;p70"/>
          <p:cNvSpPr txBox="1"/>
          <p:nvPr/>
        </p:nvSpPr>
        <p:spPr>
          <a:xfrm>
            <a:off x="1974000" y="1295525"/>
            <a:ext cx="6780600" cy="310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3810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" sz="21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Una </a:t>
            </a:r>
            <a:r>
              <a:rPr b="1" i="0" lang="es" sz="2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clave concatenada</a:t>
            </a:r>
            <a:r>
              <a:rPr b="0" i="0" lang="es" sz="2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</a:t>
            </a:r>
            <a:r>
              <a:rPr b="0" i="0" lang="es" sz="21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también conocida como </a:t>
            </a:r>
            <a:r>
              <a:rPr b="1" i="0" lang="es" sz="2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clave compuesta</a:t>
            </a:r>
            <a:r>
              <a:rPr b="0" i="0" lang="es" sz="21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es una clave primaria formada por más de un campo. Se usa en situaciones donde una clave primaria no satisface la necesidad de identificar unívocamente un registro o situación.</a:t>
            </a:r>
            <a:endParaRPr b="0" i="0" sz="21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23" name="Google Shape;523;p70"/>
          <p:cNvSpPr txBox="1"/>
          <p:nvPr/>
        </p:nvSpPr>
        <p:spPr>
          <a:xfrm>
            <a:off x="393375" y="356825"/>
            <a:ext cx="4999800" cy="7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</a:pPr>
            <a:r>
              <a:rPr b="0" i="1" lang="es" sz="2600" u="none" cap="none" strike="noStrik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Claves concatenadas: definición</a:t>
            </a:r>
            <a:endParaRPr b="0" i="0" sz="2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24" name="Google Shape;524;p7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3375" y="1219325"/>
            <a:ext cx="1428225" cy="1428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9" name="Google Shape;529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530" name="Google Shape;530;p71"/>
          <p:cNvSpPr txBox="1"/>
          <p:nvPr/>
        </p:nvSpPr>
        <p:spPr>
          <a:xfrm>
            <a:off x="1974000" y="1295525"/>
            <a:ext cx="6780600" cy="310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3810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Un caso óptimo sería un estacionamiento vehicular, donde guardamos nuestro vehículo de forma frecuente.</a:t>
            </a:r>
            <a:endParaRPr b="0" i="0" sz="20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3810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Si bien</a:t>
            </a:r>
            <a:r>
              <a:rPr b="0" i="0" lang="es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1" i="0" lang="es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patente</a:t>
            </a:r>
            <a:r>
              <a:rPr b="0" i="0" lang="es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podría definir una clave única, si ingresamos varias veces en un día la tabla de registro de ingreso romperá su exclusividad en el registro.</a:t>
            </a:r>
            <a:endParaRPr b="0" i="0" sz="20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31" name="Google Shape;531;p71"/>
          <p:cNvSpPr txBox="1"/>
          <p:nvPr/>
        </p:nvSpPr>
        <p:spPr>
          <a:xfrm>
            <a:off x="393375" y="356825"/>
            <a:ext cx="8361300" cy="7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</a:pPr>
            <a:r>
              <a:rPr b="0" i="1" lang="es" sz="2600" u="none" cap="none" strike="noStrik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Claves concatenadas: implementación</a:t>
            </a:r>
            <a:endParaRPr b="0" i="0" sz="2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32" name="Google Shape;532;p7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3375" y="1219325"/>
            <a:ext cx="1428225" cy="1428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>
            <a:alpha val="0"/>
          </a:srgbClr>
        </a:solidFill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8"/>
          <p:cNvSpPr txBox="1"/>
          <p:nvPr/>
        </p:nvSpPr>
        <p:spPr>
          <a:xfrm>
            <a:off x="285100" y="1143125"/>
            <a:ext cx="8525100" cy="320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381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" sz="2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Las tablas almacenan la información en forma de registros o tuplas. Para ello, respetan la estructura de cada dato de un registro, el cual condice con la definición del campo que lo almacena.</a:t>
            </a:r>
            <a:endParaRPr b="0" i="0" sz="23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07" name="Google Shape;107;p18"/>
          <p:cNvSpPr txBox="1"/>
          <p:nvPr/>
        </p:nvSpPr>
        <p:spPr>
          <a:xfrm>
            <a:off x="240975" y="356825"/>
            <a:ext cx="6280500" cy="7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1" lang="es" sz="2600" u="none" cap="none" strike="noStrike">
                <a:solidFill>
                  <a:srgbClr val="000000"/>
                </a:solidFill>
                <a:highlight>
                  <a:srgbClr val="3CEFAB"/>
                </a:highlight>
                <a:latin typeface="Anton"/>
                <a:ea typeface="Anton"/>
                <a:cs typeface="Anton"/>
                <a:sym typeface="Anton"/>
              </a:rPr>
              <a:t>RECORDEMOS: </a:t>
            </a:r>
            <a:r>
              <a:rPr b="0" i="1" lang="es" sz="26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 </a:t>
            </a:r>
            <a:r>
              <a:rPr i="1" lang="es" sz="2600">
                <a:latin typeface="Anton"/>
                <a:ea typeface="Anton"/>
                <a:cs typeface="Anton"/>
                <a:sym typeface="Anton"/>
              </a:rPr>
              <a:t>c</a:t>
            </a:r>
            <a:r>
              <a:rPr b="0" i="1" lang="es" sz="26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oncepto de tablas SQL</a:t>
            </a:r>
            <a:endParaRPr b="0" i="0" sz="2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8" name="Google Shape;108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41825" y="2984725"/>
            <a:ext cx="1885300" cy="188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7" name="Google Shape;537;p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538" name="Google Shape;538;p72"/>
          <p:cNvSpPr txBox="1"/>
          <p:nvPr/>
        </p:nvSpPr>
        <p:spPr>
          <a:xfrm>
            <a:off x="313425" y="1066925"/>
            <a:ext cx="7668300" cy="16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3810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" sz="21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Su implementación en una tabla SQL se realiza a través del atributo </a:t>
            </a:r>
            <a:r>
              <a:rPr b="1" i="0" lang="es" sz="2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PRIMARY KEY</a:t>
            </a:r>
            <a:r>
              <a:rPr b="0" i="0" lang="es" sz="21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combinando en éste el nombre de cada columna, separado por una coma.</a:t>
            </a:r>
            <a:endParaRPr b="0" i="0" sz="21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39" name="Google Shape;539;p72"/>
          <p:cNvSpPr txBox="1"/>
          <p:nvPr/>
        </p:nvSpPr>
        <p:spPr>
          <a:xfrm>
            <a:off x="402025" y="356825"/>
            <a:ext cx="8352600" cy="7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</a:pPr>
            <a:r>
              <a:rPr b="0" i="1" lang="es" sz="2600" u="none" cap="none" strike="noStrik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Claves concatenadas: SQL</a:t>
            </a:r>
            <a:endParaRPr b="0" i="0" sz="2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40" name="Google Shape;540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0975" y="2801050"/>
            <a:ext cx="8250225" cy="2324100"/>
          </a:xfrm>
          <a:prstGeom prst="rect">
            <a:avLst/>
          </a:prstGeom>
          <a:noFill/>
          <a:ln>
            <a:noFill/>
          </a:ln>
        </p:spPr>
      </p:pic>
      <p:sp>
        <p:nvSpPr>
          <p:cNvPr id="541" name="Google Shape;541;p72"/>
          <p:cNvSpPr/>
          <p:nvPr/>
        </p:nvSpPr>
        <p:spPr>
          <a:xfrm>
            <a:off x="1382554" y="4127831"/>
            <a:ext cx="4578900" cy="2235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42" name="Google Shape;542;p7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93725" y="2307305"/>
            <a:ext cx="1960900" cy="1759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0FF00"/>
            </a:gs>
            <a:gs pos="100000">
              <a:srgbClr val="3CEFAB"/>
            </a:gs>
          </a:gsLst>
          <a:lin ang="10800025" scaled="0"/>
        </a:gradFill>
      </p:bgPr>
    </p:bg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73"/>
          <p:cNvSpPr txBox="1"/>
          <p:nvPr/>
        </p:nvSpPr>
        <p:spPr>
          <a:xfrm>
            <a:off x="1060199" y="2077193"/>
            <a:ext cx="70236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" sz="36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CLAVES CANDIDATAS</a:t>
            </a:r>
            <a:endParaRPr b="0" i="1" sz="3600" u="none" cap="none" strike="noStrike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548" name="Google Shape;548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46150" y="4444700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3" name="Google Shape;553;p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554" name="Google Shape;554;p74"/>
          <p:cNvSpPr txBox="1"/>
          <p:nvPr/>
        </p:nvSpPr>
        <p:spPr>
          <a:xfrm>
            <a:off x="498100" y="1600325"/>
            <a:ext cx="8256300" cy="310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3810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Una clave candidata es un conjunto de atributos que identifican de manera unívoca cada tupla (</a:t>
            </a:r>
            <a:r>
              <a:rPr b="0" i="1" lang="es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fila</a:t>
            </a:r>
            <a:r>
              <a:rPr b="0" i="0" lang="es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) de una tabla SQL. La conforma un conjunto de columnas cuyos valores no se repiten en ninguna otra fila de dicha tabla.</a:t>
            </a:r>
            <a:endParaRPr b="0" i="0" sz="24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3810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55" name="Google Shape;555;p74"/>
          <p:cNvSpPr txBox="1"/>
          <p:nvPr/>
        </p:nvSpPr>
        <p:spPr>
          <a:xfrm>
            <a:off x="393375" y="356825"/>
            <a:ext cx="4999800" cy="7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</a:pPr>
            <a:r>
              <a:rPr b="0" i="1" lang="es" sz="2600" u="none" cap="none" strike="noStrik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Claves candidatas: definición</a:t>
            </a:r>
            <a:endParaRPr b="0" i="0" sz="2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0" name="Google Shape;560;p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561" name="Google Shape;561;p75"/>
          <p:cNvSpPr txBox="1"/>
          <p:nvPr/>
        </p:nvSpPr>
        <p:spPr>
          <a:xfrm>
            <a:off x="240975" y="1330125"/>
            <a:ext cx="4707900" cy="33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3810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La Tabla Padre (</a:t>
            </a:r>
            <a:r>
              <a:rPr b="1" i="1" lang="es" sz="1900">
                <a:latin typeface="Helvetica Neue"/>
                <a:ea typeface="Helvetica Neue"/>
                <a:cs typeface="Helvetica Neue"/>
                <a:sym typeface="Helvetica Neue"/>
              </a:rPr>
              <a:t>class</a:t>
            </a:r>
            <a:r>
              <a:rPr b="0" i="0" lang="es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) posee la </a:t>
            </a:r>
            <a:r>
              <a:rPr b="1" i="0" lang="es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Clave Primaria id_class</a:t>
            </a:r>
            <a:r>
              <a:rPr b="0" i="0" lang="es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lang="es" sz="1900">
                <a:latin typeface="Helvetica Neue Light"/>
                <a:ea typeface="Helvetica Neue Light"/>
                <a:cs typeface="Helvetica Neue Light"/>
                <a:sym typeface="Helvetica Neue Light"/>
              </a:rPr>
              <a:t>pero</a:t>
            </a:r>
            <a:r>
              <a:rPr b="0" i="0" lang="es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se relaciona con la Tabla Hija (</a:t>
            </a:r>
            <a:r>
              <a:rPr b="1" i="1" lang="es" sz="1900">
                <a:latin typeface="Helvetica Neue"/>
                <a:ea typeface="Helvetica Neue"/>
                <a:cs typeface="Helvetica Neue"/>
                <a:sym typeface="Helvetica Neue"/>
              </a:rPr>
              <a:t>level_game</a:t>
            </a:r>
            <a:r>
              <a:rPr b="0" i="0" lang="es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) mediante el campo </a:t>
            </a:r>
            <a:r>
              <a:rPr b="1" i="0" lang="es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id_</a:t>
            </a:r>
            <a:r>
              <a:rPr b="1" lang="es" sz="1900">
                <a:latin typeface="Helvetica Neue"/>
                <a:ea typeface="Helvetica Neue"/>
                <a:cs typeface="Helvetica Neue"/>
                <a:sym typeface="Helvetica Neue"/>
              </a:rPr>
              <a:t>level</a:t>
            </a:r>
            <a:r>
              <a:rPr b="0" i="0" lang="es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siendo este la </a:t>
            </a:r>
            <a:r>
              <a:rPr b="1" i="0" lang="es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Clave Foránea</a:t>
            </a:r>
            <a:r>
              <a:rPr b="0" i="0" lang="es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endParaRPr b="0" i="0" sz="19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3810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3810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¿</a:t>
            </a:r>
            <a:r>
              <a:rPr lang="es" sz="1900">
                <a:latin typeface="Helvetica Neue Light"/>
                <a:ea typeface="Helvetica Neue Light"/>
                <a:cs typeface="Helvetica Neue Light"/>
                <a:sym typeface="Helvetica Neue Light"/>
              </a:rPr>
              <a:t>Que pasaria si</a:t>
            </a:r>
            <a:r>
              <a:rPr b="0" i="0" lang="es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la tabla </a:t>
            </a:r>
            <a:r>
              <a:rPr b="1" i="0" lang="es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class</a:t>
            </a:r>
            <a:r>
              <a:rPr b="0" i="0" lang="es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teniendo </a:t>
            </a:r>
            <a:r>
              <a:rPr b="0" i="0" lang="es" sz="19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campos sin relacionar?</a:t>
            </a:r>
            <a:endParaRPr b="0" i="0" sz="1900" u="none" cap="none" strike="noStrike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62" name="Google Shape;562;p75"/>
          <p:cNvSpPr txBox="1"/>
          <p:nvPr/>
        </p:nvSpPr>
        <p:spPr>
          <a:xfrm>
            <a:off x="393375" y="356825"/>
            <a:ext cx="4999800" cy="7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i="1" lang="es" sz="2600">
                <a:latin typeface="Anton"/>
                <a:ea typeface="Anton"/>
                <a:cs typeface="Anton"/>
                <a:sym typeface="Anton"/>
              </a:rPr>
              <a:t>EJEMPLO: </a:t>
            </a:r>
            <a:r>
              <a:rPr b="0" i="1" lang="es" sz="26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Claves foráneas</a:t>
            </a:r>
            <a:endParaRPr b="0" i="0" sz="2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63" name="Google Shape;563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41325" y="714191"/>
            <a:ext cx="2299839" cy="371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F89D2"/>
            </a:gs>
            <a:gs pos="100000">
              <a:srgbClr val="E0FF00"/>
            </a:gs>
          </a:gsLst>
          <a:lin ang="10800025" scaled="0"/>
        </a:gradFill>
      </p:bgPr>
    </p:bg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76"/>
          <p:cNvSpPr txBox="1"/>
          <p:nvPr/>
        </p:nvSpPr>
        <p:spPr>
          <a:xfrm>
            <a:off x="1398000" y="1830275"/>
            <a:ext cx="6348000" cy="138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" sz="3600" u="none" cap="none" strike="noStrike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¡VAMOS A PRACTICAR UN POCO!</a:t>
            </a:r>
            <a:endParaRPr b="0" i="1" sz="3600" u="none" cap="none" strike="noStrike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i="1" lang="es" sz="2200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CODE PARTE 3</a:t>
            </a:r>
            <a:endParaRPr i="1" sz="2200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569" name="Google Shape;569;p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77"/>
          <p:cNvSpPr txBox="1"/>
          <p:nvPr/>
        </p:nvSpPr>
        <p:spPr>
          <a:xfrm>
            <a:off x="335600" y="2520825"/>
            <a:ext cx="8543700" cy="7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1" lang="es" sz="40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MODIFICAR ESTRUCTURA DE TABLAS</a:t>
            </a:r>
            <a:endParaRPr b="0" i="1" sz="40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575" name="Google Shape;575;p77"/>
          <p:cNvSpPr txBox="1"/>
          <p:nvPr/>
        </p:nvSpPr>
        <p:spPr>
          <a:xfrm>
            <a:off x="729300" y="3392050"/>
            <a:ext cx="7715100" cy="126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20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Continuamos trabajando con las tablas creadas en la clase 06.</a:t>
            </a:r>
            <a:endParaRPr b="0" i="0" sz="2000" u="none" cap="none" strike="noStrike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6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Tiempo estimado: 15 minutos </a:t>
            </a:r>
            <a:endParaRPr b="0" i="0" sz="2000" u="none" cap="none" strike="noStrike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576" name="Google Shape;576;p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7" name="Google Shape;577;p7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82275" y="1051649"/>
            <a:ext cx="1379450" cy="137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78"/>
          <p:cNvSpPr txBox="1"/>
          <p:nvPr/>
        </p:nvSpPr>
        <p:spPr>
          <a:xfrm>
            <a:off x="340350" y="1123500"/>
            <a:ext cx="8463300" cy="3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s" sz="19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Retomando el diseño de tablas que realizamos en las prácticas de la </a:t>
            </a:r>
            <a:r>
              <a:rPr b="1" i="0" lang="es" sz="19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Clase 06</a:t>
            </a:r>
            <a:r>
              <a:rPr b="0" i="0" lang="es" sz="19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modificar dichas entidades aplicando:</a:t>
            </a:r>
            <a:endParaRPr b="0" i="0" sz="1900" u="none" cap="none" strike="noStrike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925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1900"/>
              <a:buFont typeface="Helvetica Neue Light"/>
              <a:buChar char="●"/>
            </a:pPr>
            <a:r>
              <a:rPr b="0" i="0" lang="es" sz="19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Claves primarias.</a:t>
            </a:r>
            <a:endParaRPr b="0" i="0" sz="1900" u="none" cap="none" strike="noStrike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925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1900"/>
              <a:buFont typeface="Helvetica Neue Light"/>
              <a:buChar char="●"/>
            </a:pPr>
            <a:r>
              <a:rPr b="0" i="0" lang="es" sz="19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Claves foráneas.</a:t>
            </a:r>
            <a:endParaRPr b="0" i="0" sz="1900" u="none" cap="none" strike="noStrike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925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1900"/>
              <a:buFont typeface="Helvetica Neue Light"/>
              <a:buChar char="●"/>
            </a:pPr>
            <a:r>
              <a:rPr b="0" i="0" lang="es" sz="19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Índices.</a:t>
            </a:r>
            <a:endParaRPr b="0" i="0" sz="1900" u="none" cap="none" strike="noStrike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s" sz="19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También debes generar el modelo relacional utilizando </a:t>
            </a:r>
            <a:r>
              <a:rPr b="1" i="0" lang="es" sz="19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Reverse Engineering</a:t>
            </a:r>
            <a:r>
              <a:rPr b="0" i="0" lang="es" sz="19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b="0" i="0" sz="1900" u="none" cap="none" strike="noStrike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583" name="Google Shape;583;p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Google Shape;584;p7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69475" y="299625"/>
            <a:ext cx="1634174" cy="639850"/>
          </a:xfrm>
          <a:prstGeom prst="rect">
            <a:avLst/>
          </a:prstGeom>
          <a:noFill/>
          <a:ln>
            <a:noFill/>
          </a:ln>
        </p:spPr>
      </p:pic>
      <p:sp>
        <p:nvSpPr>
          <p:cNvPr id="585" name="Google Shape;585;p78"/>
          <p:cNvSpPr txBox="1"/>
          <p:nvPr/>
        </p:nvSpPr>
        <p:spPr>
          <a:xfrm>
            <a:off x="257775" y="356825"/>
            <a:ext cx="5276700" cy="7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1" lang="es" sz="2400" u="none" cap="none" strike="noStrik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MODIFICAR ESTRUCTURA DE TABLAS</a:t>
            </a:r>
            <a:endParaRPr b="0" i="0" sz="2400" u="none" cap="none" strike="noStrike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79"/>
          <p:cNvSpPr txBox="1"/>
          <p:nvPr/>
        </p:nvSpPr>
        <p:spPr>
          <a:xfrm>
            <a:off x="335600" y="2520825"/>
            <a:ext cx="85437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1" lang="es" sz="40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DESCRIPCIÓN DE TABLAS</a:t>
            </a:r>
            <a:endParaRPr b="0" i="1" sz="40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591" name="Google Shape;591;p79"/>
          <p:cNvSpPr txBox="1"/>
          <p:nvPr/>
        </p:nvSpPr>
        <p:spPr>
          <a:xfrm>
            <a:off x="129950" y="3623325"/>
            <a:ext cx="8955000" cy="8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8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Describiremos las tablas que componen nuestro proyecto final.</a:t>
            </a:r>
            <a:endParaRPr b="0" i="0" sz="1800" u="none" cap="none" strike="noStrike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592" name="Google Shape;592;p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3" name="Google Shape;593;p7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82275" y="886224"/>
            <a:ext cx="1379450" cy="1379450"/>
          </a:xfrm>
          <a:prstGeom prst="rect">
            <a:avLst/>
          </a:prstGeom>
          <a:noFill/>
          <a:ln>
            <a:noFill/>
          </a:ln>
        </p:spPr>
      </p:pic>
      <p:sp>
        <p:nvSpPr>
          <p:cNvPr id="594" name="Google Shape;594;p79"/>
          <p:cNvSpPr/>
          <p:nvPr/>
        </p:nvSpPr>
        <p:spPr>
          <a:xfrm>
            <a:off x="4823975" y="886225"/>
            <a:ext cx="381900" cy="381900"/>
          </a:xfrm>
          <a:prstGeom prst="ellipse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s" sz="1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</a:t>
            </a:r>
            <a:endParaRPr b="1" i="0" sz="14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99" name="Google Shape;599;p80"/>
          <p:cNvGraphicFramePr/>
          <p:nvPr/>
        </p:nvGraphicFramePr>
        <p:xfrm>
          <a:off x="77063" y="76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{3F79753E-2C39-4E99-843A-1704A5E4ED5B}</a:tableStyleId>
              </a:tblPr>
              <a:tblGrid>
                <a:gridCol w="2996900"/>
                <a:gridCol w="3888550"/>
                <a:gridCol w="2105250"/>
              </a:tblGrid>
              <a:tr h="554025">
                <a:tc grid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i="1" lang="es" sz="2400" u="none" cap="none" strike="noStrike">
                          <a:solidFill>
                            <a:schemeClr val="dk1"/>
                          </a:solidFill>
                          <a:latin typeface="Anton"/>
                          <a:ea typeface="Anton"/>
                          <a:cs typeface="Anton"/>
                          <a:sym typeface="Anton"/>
                        </a:rPr>
                        <a:t>DESCRIPCIÓN DE TABLAS</a:t>
                      </a:r>
                      <a:endParaRPr i="1" sz="2400" u="none" cap="none" strike="noStrike">
                        <a:solidFill>
                          <a:schemeClr val="dk1"/>
                        </a:solidFill>
                        <a:latin typeface="Anton"/>
                        <a:ea typeface="Anton"/>
                        <a:cs typeface="Anton"/>
                        <a:sym typeface="Anton"/>
                      </a:endParaRPr>
                    </a:p>
                  </a:txBody>
                  <a:tcPr marT="162000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CEFAB"/>
                    </a:solidFill>
                  </a:tcPr>
                </a:tc>
                <a:tc hMerge="1"/>
                <a:tc hMerge="1"/>
              </a:tr>
              <a:tr h="766075"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s" sz="1400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Formato: </a:t>
                      </a:r>
                      <a:r>
                        <a:rPr lang="es" sz="1400" u="none" cap="none" strike="noStrike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Archivo en </a:t>
                      </a:r>
                      <a:r>
                        <a:rPr b="1" lang="es" sz="1400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formato .PDF </a:t>
                      </a:r>
                      <a:r>
                        <a:rPr lang="es" sz="1400" u="none" cap="none" strike="noStrike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nombrado como </a:t>
                      </a:r>
                      <a:r>
                        <a:rPr lang="es" sz="1400" u="none" cap="none" strike="noStrike">
                          <a:highlight>
                            <a:srgbClr val="3CEFAB"/>
                          </a:highlight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“Diagrama+Apellido”</a:t>
                      </a:r>
                      <a:r>
                        <a:rPr lang="es" sz="1400" u="none" cap="none" strike="noStrike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.</a:t>
                      </a:r>
                      <a:endParaRPr sz="1400" u="none" cap="none" strike="noStrike"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s" sz="1400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Sugerencia:</a:t>
                      </a:r>
                      <a:r>
                        <a:rPr lang="es" sz="1400" u="none" cap="none" strike="noStrike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  Si lo publican en su Drive Personal, recuerden compartir el acceso.</a:t>
                      </a:r>
                      <a:endParaRPr sz="1300" u="none" cap="none" strike="noStrike"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3532650">
                <a:tc grid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"/>
                        <a:buFont typeface="Arial"/>
                        <a:buNone/>
                      </a:pPr>
                      <a:br>
                        <a:rPr b="1" lang="es" sz="200" u="none" cap="none" strike="noStrike">
                          <a:solidFill>
                            <a:srgbClr val="4D5156"/>
                          </a:solidFill>
                        </a:rPr>
                      </a:br>
                      <a:r>
                        <a:rPr b="1" lang="es" sz="1400" u="none" cap="none" strike="noStrike"/>
                        <a:t>&gt;&gt;</a:t>
                      </a:r>
                      <a:r>
                        <a:rPr b="1" lang="es" sz="1400" u="none" cap="none" strike="noStrike">
                          <a:solidFill>
                            <a:srgbClr val="4D5156"/>
                          </a:solidFill>
                        </a:rPr>
                        <a:t> </a:t>
                      </a:r>
                      <a:r>
                        <a:rPr b="1" lang="es" sz="1400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Consigna:</a:t>
                      </a:r>
                      <a:r>
                        <a:rPr lang="es" sz="1400" u="none" cap="none" strike="noStrike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 </a:t>
                      </a:r>
                      <a:endParaRPr sz="1400" u="none" cap="none" strike="noStrike"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-32385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Helvetica Neue Light"/>
                        <a:buChar char="●"/>
                      </a:pPr>
                      <a:r>
                        <a:rPr lang="es" sz="1500" u="none" cap="none" strike="noStrike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Armar en formato grilla, los nombres de las tablas de nuestro proyecto final. (</a:t>
                      </a:r>
                      <a:r>
                        <a:rPr i="1" lang="es" sz="1500" u="none" cap="none" strike="noStrike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pueden armarlo en una planilla de cálculo y luego exportar su formato a PDF</a:t>
                      </a:r>
                      <a:r>
                        <a:rPr lang="es" sz="1500" u="none" cap="none" strike="noStrike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).</a:t>
                      </a:r>
                      <a:endParaRPr sz="1500" u="none" cap="none" strike="noStrike"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1" lang="es" sz="1500" u="none" cap="none" strike="noStrike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&gt;&gt; Aspectos a incluir en el entregable: </a:t>
                      </a:r>
                      <a:endParaRPr sz="1500" u="none" cap="none" strike="noStrike">
                        <a:solidFill>
                          <a:schemeClr val="dk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-32385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Helvetica Neue"/>
                        <a:buChar char="●"/>
                      </a:pPr>
                      <a:r>
                        <a:rPr lang="es" sz="1500" u="none" cap="none" strike="noStrike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Definir las tablas de su proyecto</a:t>
                      </a:r>
                      <a:endParaRPr sz="1500" u="none" cap="none" strike="noStrike">
                        <a:solidFill>
                          <a:schemeClr val="dk1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-32385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Helvetica Neue Light"/>
                        <a:buChar char="●"/>
                      </a:pPr>
                      <a:r>
                        <a:rPr lang="es" sz="1500" u="none" cap="none" strike="noStrike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Incluir una descripción de cada tabla</a:t>
                      </a:r>
                      <a:endParaRPr sz="1500" u="none" cap="none" strike="noStrike">
                        <a:solidFill>
                          <a:schemeClr val="dk1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-32385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Helvetica Neue Light"/>
                        <a:buChar char="●"/>
                      </a:pPr>
                      <a:r>
                        <a:rPr lang="es" sz="1500" u="none" cap="none" strike="noStrike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Deben incluir los campos que las componen, detallando:</a:t>
                      </a:r>
                      <a:endParaRPr sz="1500" u="none" cap="none" strike="noStrike">
                        <a:solidFill>
                          <a:schemeClr val="dk1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-323850" lvl="1" marL="13716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Helvetica Neue Light"/>
                        <a:buChar char="○"/>
                      </a:pPr>
                      <a:r>
                        <a:rPr lang="es" sz="1500" u="none" cap="none" strike="noStrike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claves primarias</a:t>
                      </a:r>
                      <a:endParaRPr sz="1500" u="none" cap="none" strike="noStrike">
                        <a:solidFill>
                          <a:schemeClr val="dk1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-323850" lvl="1" marL="13716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Helvetica Neue Light"/>
                        <a:buChar char="○"/>
                      </a:pPr>
                      <a:r>
                        <a:rPr lang="es" sz="1500" u="none" cap="none" strike="noStrike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claves foráneas</a:t>
                      </a:r>
                      <a:endParaRPr sz="1500" u="none" cap="none" strike="noStrike">
                        <a:solidFill>
                          <a:schemeClr val="dk1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-323850" lvl="1" marL="13716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Helvetica Neue Light"/>
                        <a:buChar char="○"/>
                      </a:pPr>
                      <a:r>
                        <a:rPr lang="es" sz="1500" u="none" cap="none" strike="noStrike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campos abreviados</a:t>
                      </a:r>
                      <a:endParaRPr sz="1500" u="none" cap="none" strike="noStrike">
                        <a:solidFill>
                          <a:schemeClr val="dk1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-323850" lvl="1" marL="13716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Helvetica Neue Light"/>
                        <a:buChar char="○"/>
                      </a:pPr>
                      <a:r>
                        <a:rPr lang="es" sz="1500" u="none" cap="none" strike="noStrike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nombre del campo completo</a:t>
                      </a:r>
                      <a:endParaRPr sz="1500" u="none" cap="none" strike="noStrike">
                        <a:solidFill>
                          <a:schemeClr val="dk1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-323850" lvl="1" marL="13716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Helvetica Neue Light"/>
                        <a:buChar char="○"/>
                      </a:pPr>
                      <a:r>
                        <a:rPr lang="es" sz="1500" u="none" cap="none" strike="noStrike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tipos de datos de cada campo</a:t>
                      </a:r>
                      <a:endParaRPr sz="1500" u="none" cap="none" strike="noStrike">
                        <a:solidFill>
                          <a:schemeClr val="dk1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</a:tr>
            </a:tbl>
          </a:graphicData>
        </a:graphic>
      </p:graphicFrame>
      <p:pic>
        <p:nvPicPr>
          <p:cNvPr id="600" name="Google Shape;600;p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1" name="Google Shape;601;p8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67912" y="767775"/>
            <a:ext cx="1634174" cy="63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81"/>
          <p:cNvSpPr txBox="1"/>
          <p:nvPr/>
        </p:nvSpPr>
        <p:spPr>
          <a:xfrm>
            <a:off x="2776738" y="1880500"/>
            <a:ext cx="2804700" cy="112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1" lang="es" sz="4000" u="none" cap="none" strike="noStrike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¿PREGUNTAS?</a:t>
            </a:r>
            <a:endParaRPr b="0" i="1" sz="4000" u="none" cap="none" strike="noStrike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descr="Tiger Face on Apple iOS 12.2" id="607" name="Google Shape;607;p8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55188" y="2089063"/>
            <a:ext cx="712075" cy="71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9852" y="2702502"/>
            <a:ext cx="2449028" cy="242745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9"/>
          <p:cNvSpPr txBox="1"/>
          <p:nvPr/>
        </p:nvSpPr>
        <p:spPr>
          <a:xfrm>
            <a:off x="391500" y="893409"/>
            <a:ext cx="8361000" cy="179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381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Entendemos por </a:t>
            </a:r>
            <a:r>
              <a:rPr b="1" i="0" lang="es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propiedades</a:t>
            </a:r>
            <a:r>
              <a:rPr b="0" i="0" lang="es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a las columnas, tipos de datos, claves e índices de una tabla.</a:t>
            </a:r>
            <a:endParaRPr b="0" i="0" sz="20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381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Y </a:t>
            </a:r>
            <a:r>
              <a:rPr b="1" i="0" lang="es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cuando utilizamos un SGBD</a:t>
            </a:r>
            <a:r>
              <a:rPr b="0" i="0" lang="es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como </a:t>
            </a:r>
            <a:r>
              <a:rPr b="1" i="0" lang="es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Mysql Workbench</a:t>
            </a:r>
            <a:r>
              <a:rPr b="0" i="0" lang="es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podemos observar toda esta información mucho más cómodamente.</a:t>
            </a:r>
            <a:endParaRPr b="0" i="0" sz="20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16" name="Google Shape;116;p19"/>
          <p:cNvSpPr txBox="1"/>
          <p:nvPr/>
        </p:nvSpPr>
        <p:spPr>
          <a:xfrm>
            <a:off x="393375" y="344431"/>
            <a:ext cx="4999800" cy="7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1" lang="es" sz="26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Propiedades de una tabla</a:t>
            </a:r>
            <a:endParaRPr b="0" i="0" sz="2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7" name="Google Shape;117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98075" y="2652926"/>
            <a:ext cx="5695950" cy="2476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9"/>
          <p:cNvSpPr/>
          <p:nvPr/>
        </p:nvSpPr>
        <p:spPr>
          <a:xfrm>
            <a:off x="830403" y="3048918"/>
            <a:ext cx="2131800" cy="198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82"/>
          <p:cNvSpPr txBox="1"/>
          <p:nvPr/>
        </p:nvSpPr>
        <p:spPr>
          <a:xfrm>
            <a:off x="1956450" y="872075"/>
            <a:ext cx="5231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1" lang="es" sz="4800" u="none" cap="none" strike="noStrike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¡MUCHAS GRACIAS!</a:t>
            </a:r>
            <a:endParaRPr b="0" i="1" sz="4800" u="none" cap="none" strike="noStrike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613" name="Google Shape;613;p82"/>
          <p:cNvSpPr txBox="1"/>
          <p:nvPr/>
        </p:nvSpPr>
        <p:spPr>
          <a:xfrm>
            <a:off x="1444475" y="1861175"/>
            <a:ext cx="6467100" cy="270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s" sz="2200" u="none" cap="none" strike="noStrike">
                <a:solidFill>
                  <a:srgbClr val="E0FF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Resumen de lo visto en clase hoy: </a:t>
            </a:r>
            <a:br>
              <a:rPr b="0" i="0" lang="es" sz="2200" u="none" cap="none" strike="noStrike">
                <a:solidFill>
                  <a:srgbClr val="E0FF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endParaRPr b="0" i="0" sz="2200" u="none" cap="none" strike="noStrike">
              <a:solidFill>
                <a:srgbClr val="E0FF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318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2200"/>
              <a:buFont typeface="Helvetica Neue Light"/>
              <a:buChar char="-"/>
            </a:pPr>
            <a:r>
              <a:rPr b="0" i="0" lang="es" sz="2200" u="none" cap="none" strike="noStrike">
                <a:solidFill>
                  <a:srgbClr val="E0FF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Tablas: concepto, Tablas de hecho, transaccionales, dimensionales.</a:t>
            </a:r>
            <a:endParaRPr b="0" i="0" sz="14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318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2200"/>
              <a:buFont typeface="Helvetica Neue Light"/>
              <a:buChar char="-"/>
            </a:pPr>
            <a:r>
              <a:rPr b="0" i="0" lang="es" sz="2200" u="none" cap="none" strike="noStrike">
                <a:solidFill>
                  <a:srgbClr val="E0FF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Claves: Primarias, Foráneas, Índice</a:t>
            </a:r>
            <a:endParaRPr b="0" i="0" sz="2200" u="none" cap="none" strike="noStrike">
              <a:solidFill>
                <a:srgbClr val="E0FF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318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2200"/>
              <a:buFont typeface="Helvetica Neue Light"/>
              <a:buChar char="-"/>
            </a:pPr>
            <a:r>
              <a:rPr b="0" i="0" lang="es" sz="2200" u="none" cap="none" strike="noStrike">
                <a:solidFill>
                  <a:srgbClr val="E0FF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claves candidatas, claves concatenadas</a:t>
            </a:r>
            <a:endParaRPr b="0" i="0" sz="2200" u="none" cap="none" strike="noStrike">
              <a:solidFill>
                <a:srgbClr val="E0FF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4572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E0FF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83"/>
          <p:cNvSpPr txBox="1"/>
          <p:nvPr/>
        </p:nvSpPr>
        <p:spPr>
          <a:xfrm>
            <a:off x="2110051" y="2409500"/>
            <a:ext cx="4923900" cy="112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" sz="3600" u="none" cap="none" strike="noStrike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OPINA Y VALORA ESTA CLASE</a:t>
            </a:r>
            <a:endParaRPr b="0" i="1" sz="3600" u="none" cap="none" strike="noStrike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descr="Dizzy on Apple iOS 12.2" id="619" name="Google Shape;619;p8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68425" y="1602350"/>
            <a:ext cx="807150" cy="80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F89D2"/>
            </a:gs>
            <a:gs pos="100000">
              <a:srgbClr val="E0FF00"/>
            </a:gs>
          </a:gsLst>
          <a:lin ang="10800025" scaled="0"/>
        </a:gradFill>
      </p:bgPr>
    </p:bg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84"/>
          <p:cNvSpPr txBox="1"/>
          <p:nvPr/>
        </p:nvSpPr>
        <p:spPr>
          <a:xfrm>
            <a:off x="1398000" y="207720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" sz="3600" u="none" cap="none" strike="noStrike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#DEMOCRATIZANDOLAEDUCACIÓN</a:t>
            </a:r>
            <a:endParaRPr b="0" i="1" sz="3600" u="none" cap="none" strike="noStrike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625" name="Google Shape;625;p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0"/>
          <p:cNvSpPr txBox="1"/>
          <p:nvPr/>
        </p:nvSpPr>
        <p:spPr>
          <a:xfrm>
            <a:off x="393375" y="967200"/>
            <a:ext cx="7935300" cy="320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381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 e</a:t>
            </a:r>
            <a:r>
              <a:rPr lang="es" sz="1900">
                <a:latin typeface="Helvetica Neue Light"/>
                <a:ea typeface="Helvetica Neue Light"/>
                <a:cs typeface="Helvetica Neue Light"/>
                <a:sym typeface="Helvetica Neue Light"/>
              </a:rPr>
              <a:t>l </a:t>
            </a:r>
            <a:r>
              <a:rPr b="0" i="0" lang="es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panel Navigator-Schemas de Mysql Workbench, encontrarán un árbol de características desplegable, que permite acceder a las </a:t>
            </a:r>
            <a:r>
              <a:rPr b="1" i="0" lang="es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propiedades</a:t>
            </a:r>
            <a:r>
              <a:rPr b="0" i="0" lang="es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 una tabla donde encontrarán:</a:t>
            </a:r>
            <a:endParaRPr b="0" i="0" sz="19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36550" lvl="0" marL="457200" marR="381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1700"/>
              <a:buFont typeface="Helvetica Neue Light"/>
              <a:buChar char="●"/>
            </a:pPr>
            <a:r>
              <a:rPr b="0" i="0" lang="es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Columns.</a:t>
            </a:r>
            <a:endParaRPr b="0" i="0" sz="17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36550" lvl="0" marL="457200" marR="381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1700"/>
              <a:buFont typeface="Helvetica Neue Light"/>
              <a:buChar char="●"/>
            </a:pPr>
            <a:r>
              <a:rPr b="0" i="0" lang="es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Indexes.</a:t>
            </a:r>
            <a:endParaRPr b="0" i="0" sz="17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36550" lvl="0" marL="457200" marR="381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1700"/>
              <a:buFont typeface="Helvetica Neue Light"/>
              <a:buChar char="●"/>
            </a:pPr>
            <a:r>
              <a:rPr b="0" i="0" lang="es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Foreign Keys.</a:t>
            </a:r>
            <a:endParaRPr b="0" i="0" sz="17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36550" lvl="0" marL="457200" marR="381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1700"/>
              <a:buFont typeface="Helvetica Neue Light"/>
              <a:buChar char="●"/>
            </a:pPr>
            <a:r>
              <a:rPr b="0" i="0" lang="es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Triggers.</a:t>
            </a:r>
            <a:endParaRPr b="0" i="0" sz="19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25" name="Google Shape;125;p20"/>
          <p:cNvSpPr txBox="1"/>
          <p:nvPr/>
        </p:nvSpPr>
        <p:spPr>
          <a:xfrm>
            <a:off x="393375" y="356825"/>
            <a:ext cx="4999800" cy="7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1" lang="es" sz="26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Árbol de navegación</a:t>
            </a:r>
            <a:endParaRPr b="0" i="0" sz="2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6" name="Google Shape;126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18100" y="-5"/>
            <a:ext cx="1025900" cy="102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63225" y="1843224"/>
            <a:ext cx="2435650" cy="327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393375" y="1143125"/>
            <a:ext cx="52212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381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 el nodo </a:t>
            </a:r>
            <a:r>
              <a:rPr b="1" i="0" lang="es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Columns,</a:t>
            </a:r>
            <a:r>
              <a:rPr b="0" i="0" lang="es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podrán apreciar al desplegarlo todas las columnas de la tabla seleccionada.</a:t>
            </a:r>
            <a:endParaRPr b="0" i="0" sz="20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381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Luego, pulsando sobre cualquiera de ellas, verán en el panel inferior </a:t>
            </a:r>
            <a:r>
              <a:rPr b="1" i="0" lang="es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Object Info</a:t>
            </a:r>
            <a:r>
              <a:rPr lang="es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b="0" i="0" lang="es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la información de las propiedades que se le asignaron.</a:t>
            </a:r>
            <a:endParaRPr b="0" i="0" sz="20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34" name="Google Shape;134;p21"/>
          <p:cNvSpPr txBox="1"/>
          <p:nvPr/>
        </p:nvSpPr>
        <p:spPr>
          <a:xfrm>
            <a:off x="393375" y="356825"/>
            <a:ext cx="4999800" cy="7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1" lang="es" sz="26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Árbol de navegación: Columns</a:t>
            </a:r>
            <a:endParaRPr b="0" i="0" sz="2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5" name="Google Shape;13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26400" y="611000"/>
            <a:ext cx="2714625" cy="3552825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1"/>
          <p:cNvSpPr/>
          <p:nvPr/>
        </p:nvSpPr>
        <p:spPr>
          <a:xfrm>
            <a:off x="6568800" y="2201425"/>
            <a:ext cx="1623900" cy="1219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